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4"/>
  </p:sldMasterIdLst>
  <p:notesMasterIdLst>
    <p:notesMasterId r:id="rId23"/>
  </p:notesMasterIdLst>
  <p:sldIdLst>
    <p:sldId id="256" r:id="rId5"/>
    <p:sldId id="286" r:id="rId6"/>
    <p:sldId id="287" r:id="rId7"/>
    <p:sldId id="280" r:id="rId8"/>
    <p:sldId id="282" r:id="rId9"/>
    <p:sldId id="288" r:id="rId10"/>
    <p:sldId id="273" r:id="rId11"/>
    <p:sldId id="264" r:id="rId12"/>
    <p:sldId id="278" r:id="rId13"/>
    <p:sldId id="265" r:id="rId14"/>
    <p:sldId id="275" r:id="rId15"/>
    <p:sldId id="262" r:id="rId16"/>
    <p:sldId id="279" r:id="rId17"/>
    <p:sldId id="267" r:id="rId18"/>
    <p:sldId id="285" r:id="rId19"/>
    <p:sldId id="284" r:id="rId20"/>
    <p:sldId id="268" r:id="rId21"/>
    <p:sldId id="28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46636" autoAdjust="0"/>
  </p:normalViewPr>
  <p:slideViewPr>
    <p:cSldViewPr snapToGrid="0">
      <p:cViewPr varScale="1">
        <p:scale>
          <a:sx n="69" d="100"/>
          <a:sy n="69" d="100"/>
        </p:scale>
        <p:origin x="20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FA5D20-77BF-4C9C-A096-3615219223E1}" type="datetimeFigureOut">
              <a:rPr lang="en-AU" smtClean="0"/>
              <a:t>18/05/2014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E71DB-AD2B-45C1-A6F3-2DB0C320DE60}" type="slidenum">
              <a:rPr lang="en-AU" smtClean="0"/>
              <a:t>‹#›</a:t>
            </a:fld>
            <a:endParaRPr lang="en-AU"/>
          </a:p>
        </p:txBody>
      </p:sp>
    </p:spTree>
    <p:extLst>
      <p:ext uri="{BB962C8B-B14F-4D97-AF65-F5344CB8AC3E}">
        <p14:creationId xmlns:p14="http://schemas.microsoft.com/office/powerpoint/2010/main" val="286176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Welcome to </a:t>
            </a:r>
            <a:r>
              <a:rPr lang="en-AU" dirty="0" err="1" smtClean="0"/>
              <a:t>Powershell</a:t>
            </a:r>
            <a:r>
              <a:rPr lang="en-AU" dirty="0" smtClean="0"/>
              <a:t> Shenanigans, or more appropriately</a:t>
            </a:r>
            <a:r>
              <a:rPr lang="en-AU" baseline="0" dirty="0" smtClean="0"/>
              <a:t> named, lateral movement with PowerShell.</a:t>
            </a:r>
          </a:p>
          <a:p>
            <a:endParaRPr lang="en-AU" baseline="0" dirty="0" smtClean="0"/>
          </a:p>
        </p:txBody>
      </p:sp>
      <p:sp>
        <p:nvSpPr>
          <p:cNvPr id="4" name="Slide Number Placeholder 3"/>
          <p:cNvSpPr>
            <a:spLocks noGrp="1"/>
          </p:cNvSpPr>
          <p:nvPr>
            <p:ph type="sldNum" sz="quarter" idx="10"/>
          </p:nvPr>
        </p:nvSpPr>
        <p:spPr/>
        <p:txBody>
          <a:bodyPr/>
          <a:lstStyle/>
          <a:p>
            <a:fld id="{F34E71DB-AD2B-45C1-A6F3-2DB0C320DE60}" type="slidenum">
              <a:rPr lang="en-AU" smtClean="0"/>
              <a:t>1</a:t>
            </a:fld>
            <a:endParaRPr lang="en-AU"/>
          </a:p>
        </p:txBody>
      </p:sp>
    </p:spTree>
    <p:extLst>
      <p:ext uri="{BB962C8B-B14F-4D97-AF65-F5344CB8AC3E}">
        <p14:creationId xmlns:p14="http://schemas.microsoft.com/office/powerpoint/2010/main" val="1641209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terms of security</a:t>
            </a:r>
            <a:r>
              <a:rPr lang="en-AU" baseline="0" dirty="0" smtClean="0"/>
              <a:t> features, it follows the usual windows security pattern. As expected, Administrative rights and UAC govern what we can and cannot do. As expected if you needed admin rights before, you will still need them, and the same goes with UAC elevation.</a:t>
            </a:r>
          </a:p>
          <a:p>
            <a:endParaRPr lang="en-AU" baseline="0" dirty="0" smtClean="0"/>
          </a:p>
          <a:p>
            <a:r>
              <a:rPr lang="en-AU" baseline="0" dirty="0" smtClean="0"/>
              <a:t>You can protect your scripts and modules with Code Signing. Signing scripts has been made easier over the last few years, however the usual vulnerabilities still apply.</a:t>
            </a:r>
          </a:p>
          <a:p>
            <a:endParaRPr lang="en-AU" baseline="0" dirty="0" smtClean="0"/>
          </a:p>
          <a:p>
            <a:r>
              <a:rPr lang="en-AU" baseline="0" dirty="0" smtClean="0"/>
              <a:t>An interesting aspect is that PowerShell is that it will look at the NTFS </a:t>
            </a:r>
            <a:r>
              <a:rPr lang="en-AU" baseline="0" dirty="0" err="1" smtClean="0"/>
              <a:t>zone.identifier</a:t>
            </a:r>
            <a:r>
              <a:rPr lang="en-AU" baseline="0" dirty="0" smtClean="0"/>
              <a:t> alternate data stream to determine the source for a script or module. This is the same functionality that causes that prompt for confirmation when you run that setup executable you downloaded off the internet.</a:t>
            </a:r>
          </a:p>
          <a:p>
            <a:endParaRPr lang="en-AU" baseline="0" dirty="0" smtClean="0"/>
          </a:p>
          <a:p>
            <a:r>
              <a:rPr lang="en-AU" baseline="0" dirty="0" smtClean="0"/>
              <a:t>If you combine the source identification and code signing, then you have PowerShell’s Execution Policy feature. The execution policy is a feature within PowerShell that allows an administrator to control what scripts execute and what modules can be loaded into a session. It is Microsoft’s attempt at preventing malicious code. Different policy states allow and disallow scripts to run and modules to be loaded. Policy can be specified at a session, user and computer level, via the registry or group policy. Let’s take at the different policy states.</a:t>
            </a:r>
          </a:p>
        </p:txBody>
      </p:sp>
      <p:sp>
        <p:nvSpPr>
          <p:cNvPr id="4" name="Slide Number Placeholder 3"/>
          <p:cNvSpPr>
            <a:spLocks noGrp="1"/>
          </p:cNvSpPr>
          <p:nvPr>
            <p:ph type="sldNum" sz="quarter" idx="10"/>
          </p:nvPr>
        </p:nvSpPr>
        <p:spPr/>
        <p:txBody>
          <a:bodyPr/>
          <a:lstStyle/>
          <a:p>
            <a:fld id="{F34E71DB-AD2B-45C1-A6F3-2DB0C320DE60}" type="slidenum">
              <a:rPr lang="en-AU" smtClean="0"/>
              <a:t>11</a:t>
            </a:fld>
            <a:endParaRPr lang="en-AU"/>
          </a:p>
        </p:txBody>
      </p:sp>
    </p:spTree>
    <p:extLst>
      <p:ext uri="{BB962C8B-B14F-4D97-AF65-F5344CB8AC3E}">
        <p14:creationId xmlns:p14="http://schemas.microsoft.com/office/powerpoint/2010/main" val="3910751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There are 6 different states.</a:t>
            </a:r>
          </a:p>
          <a:p>
            <a:endParaRPr lang="en-AU" baseline="0" dirty="0" smtClean="0"/>
          </a:p>
          <a:p>
            <a:r>
              <a:rPr lang="en-AU" baseline="0" dirty="0" smtClean="0"/>
              <a:t>First we have unrestricted, this is the least secure state and allows us to run any script, no matter where it came from. Then we have remote signed, with remote signed, if a script came from a source other than the local pc, it must be signed; any script from say the internet, which is signed, will be executed. Then we have all signed, here we will not run any script, no matter the source, unless it has been signed. Then there is restricted, in this state, no scripts can run.</a:t>
            </a:r>
          </a:p>
          <a:p>
            <a:endParaRPr lang="en-AU" baseline="0" dirty="0" smtClean="0"/>
          </a:p>
          <a:p>
            <a:r>
              <a:rPr lang="en-AU" baseline="0" dirty="0" smtClean="0"/>
              <a:t>There are two special states, undefined, which is the policy if none has been set, this actually defaults to the restricted policy, and finally bypass, which is primarily used when calling PowerShell scripts from applications, in bypass the policy processer is, well, bypassed.</a:t>
            </a:r>
          </a:p>
          <a:p>
            <a:endParaRPr lang="en-AU" baseline="0" dirty="0" smtClean="0"/>
          </a:p>
          <a:p>
            <a:r>
              <a:rPr lang="en-AU" baseline="0" dirty="0" smtClean="0"/>
              <a:t>So,  you are probably thinking, well this looks like decent security…what if I told you, I can get a script to run, no matter the execution policy specified?</a:t>
            </a:r>
          </a:p>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12</a:t>
            </a:fld>
            <a:endParaRPr lang="en-AU"/>
          </a:p>
        </p:txBody>
      </p:sp>
    </p:spTree>
    <p:extLst>
      <p:ext uri="{BB962C8B-B14F-4D97-AF65-F5344CB8AC3E}">
        <p14:creationId xmlns:p14="http://schemas.microsoft.com/office/powerpoint/2010/main" val="137794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how can I run a PowerShell script without changing the computer or user</a:t>
            </a:r>
            <a:r>
              <a:rPr lang="en-AU" baseline="0" dirty="0" smtClean="0"/>
              <a:t> defined policy?</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Well firstly, if the</a:t>
            </a:r>
            <a:r>
              <a:rPr lang="en-AU" baseline="0" dirty="0" smtClean="0"/>
              <a:t> administrators haven’t used group policy to specify a particular policy, we can simply ask </a:t>
            </a:r>
            <a:r>
              <a:rPr lang="en-AU" baseline="0" dirty="0" err="1" smtClean="0"/>
              <a:t>powershell</a:t>
            </a:r>
            <a:r>
              <a:rPr lang="en-AU" baseline="0" dirty="0" smtClean="0"/>
              <a:t> to use a different one when we run it.</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If an administrator has specified remote signed, then we can set the zone identifier to say it hasn’t come from the internet, in effect bypassing his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If that doesn’t work, say they set all signed or restricted. Then simply read the file in, turn it into a single executable expression, that is, not multiple lines, and then run that.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Next, encode your script. You can encode your script to a base64 string, and then use the –</a:t>
            </a:r>
            <a:r>
              <a:rPr lang="en-AU" baseline="0" dirty="0" err="1" smtClean="0"/>
              <a:t>encodedcommand</a:t>
            </a:r>
            <a:r>
              <a:rPr lang="en-AU" baseline="0" dirty="0" smtClean="0"/>
              <a:t> parameter when calling PowerShell. Best thing with this is that, you bypass all execution policy settings -&gt; brutal isn’t it. Why is this there, its pretty much to do with sending complex parameters to scripts according to Microsoft, which to mean doesn’t explain the bypass of the execution policy.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Finally, and probably easier for some, simply obtain or steal a certificate.</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 am going to say this. Whilst administrators are probably setting one of these levels for their workstations, they probably are not doing this on their servers. Pretty much ever server I come across, will have the policy of unrestricted. I would almost bet that there is one in everyone's windows server environment.</a:t>
            </a:r>
            <a:endParaRPr lang="en-AU" dirty="0" smtClean="0"/>
          </a:p>
        </p:txBody>
      </p:sp>
      <p:sp>
        <p:nvSpPr>
          <p:cNvPr id="4" name="Slide Number Placeholder 3"/>
          <p:cNvSpPr>
            <a:spLocks noGrp="1"/>
          </p:cNvSpPr>
          <p:nvPr>
            <p:ph type="sldNum" sz="quarter" idx="10"/>
          </p:nvPr>
        </p:nvSpPr>
        <p:spPr/>
        <p:txBody>
          <a:bodyPr/>
          <a:lstStyle/>
          <a:p>
            <a:fld id="{F34E71DB-AD2B-45C1-A6F3-2DB0C320DE60}" type="slidenum">
              <a:rPr lang="en-AU" smtClean="0"/>
              <a:t>13</a:t>
            </a:fld>
            <a:endParaRPr lang="en-AU"/>
          </a:p>
        </p:txBody>
      </p:sp>
    </p:spTree>
    <p:extLst>
      <p:ext uri="{BB962C8B-B14F-4D97-AF65-F5344CB8AC3E}">
        <p14:creationId xmlns:p14="http://schemas.microsoft.com/office/powerpoint/2010/main" val="1911244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when I presented</a:t>
            </a:r>
            <a:r>
              <a:rPr lang="en-AU" baseline="0" dirty="0" smtClean="0"/>
              <a:t> at </a:t>
            </a:r>
            <a:r>
              <a:rPr lang="en-AU" baseline="0" dirty="0" err="1" smtClean="0"/>
              <a:t>CrikeyCon</a:t>
            </a:r>
            <a:r>
              <a:rPr lang="en-AU" baseline="0" dirty="0" smtClean="0"/>
              <a:t>, I didn’t provide much advise on what </a:t>
            </a:r>
            <a:r>
              <a:rPr lang="en-AU" baseline="0" dirty="0" err="1" smtClean="0"/>
              <a:t>todo</a:t>
            </a:r>
            <a:r>
              <a:rPr lang="en-AU" baseline="0" dirty="0" smtClean="0"/>
              <a:t> in terms of defence. To be honest, I just hadn’t considered it that much. Then a few days later I was interviewed on the Risky Business podcast, and whilst I explained my thoughts on preventing rogue PowerShell scripts, and also restricting </a:t>
            </a:r>
            <a:r>
              <a:rPr lang="en-AU" baseline="0" dirty="0" err="1" smtClean="0"/>
              <a:t>WinRM</a:t>
            </a:r>
            <a:r>
              <a:rPr lang="en-AU" baseline="0" dirty="0" smtClean="0"/>
              <a:t>; there was quite a few people who disagreed with me. Anyway, whilst I feel people still don’t quite understand, let’s look at some defence of the dark arts.</a:t>
            </a:r>
          </a:p>
          <a:p>
            <a:endParaRPr lang="en-AU" baseline="0" dirty="0" smtClean="0"/>
          </a:p>
          <a:p>
            <a:r>
              <a:rPr lang="en-AU" baseline="0" dirty="0" smtClean="0"/>
              <a:t>Firstly, you can look at PowerShell restricted or constrained endpoints. These are basically PowerShell instances which are restricted in some manner, typically with a start up script or using a configuration file. In these we can limit not only what PowerShell </a:t>
            </a:r>
            <a:r>
              <a:rPr lang="en-AU" baseline="0" dirty="0" err="1" smtClean="0"/>
              <a:t>cmdlets</a:t>
            </a:r>
            <a:r>
              <a:rPr lang="en-AU" baseline="0" dirty="0" smtClean="0"/>
              <a:t> we can access but also what applications we can run. It is a good way of limiting what an attacker might do in a PowerShell session, but do remember it can limit you, your fell admins or even your developers. It can be quite effective if you take the time and implement it right. Perhaps I might do a presentation at Infrastructure Saturday on constrained endpoints. </a:t>
            </a:r>
          </a:p>
          <a:p>
            <a:endParaRPr lang="en-AU" baseline="0" dirty="0" smtClean="0"/>
          </a:p>
          <a:p>
            <a:r>
              <a:rPr lang="en-AU" dirty="0" smtClean="0"/>
              <a:t>Next, some people change what interfaces and stuff</a:t>
            </a:r>
            <a:r>
              <a:rPr lang="en-AU" baseline="0" dirty="0" smtClean="0"/>
              <a:t> their </a:t>
            </a:r>
            <a:r>
              <a:rPr lang="en-AU" baseline="0" dirty="0" err="1" smtClean="0"/>
              <a:t>WinRM</a:t>
            </a:r>
            <a:r>
              <a:rPr lang="en-AU" baseline="0" dirty="0" smtClean="0"/>
              <a:t> listen on. Say for example you have a management network, then you could listen only for connections on that subnet or something. Good, but not a great defence.</a:t>
            </a:r>
          </a:p>
          <a:p>
            <a:endParaRPr lang="en-AU" baseline="0" dirty="0" smtClean="0"/>
          </a:p>
          <a:p>
            <a:r>
              <a:rPr lang="en-AU" baseline="0" dirty="0" smtClean="0"/>
              <a:t>Next, you can limit who can access the </a:t>
            </a:r>
            <a:r>
              <a:rPr lang="en-AU" baseline="0" dirty="0" err="1" smtClean="0"/>
              <a:t>WinRM</a:t>
            </a:r>
            <a:r>
              <a:rPr lang="en-AU" baseline="0" dirty="0" smtClean="0"/>
              <a:t> interface by changing the Windows Firewall, this one is also another good idea, but isn’t great.</a:t>
            </a:r>
          </a:p>
          <a:p>
            <a:endParaRPr lang="en-AU" baseline="0" dirty="0" smtClean="0"/>
          </a:p>
          <a:p>
            <a:r>
              <a:rPr lang="en-AU" baseline="0" dirty="0" smtClean="0"/>
              <a:t>Of course, if you don’t remotely manage your servers, you are odd and just use the server manager on each server separately or something. Then why not turn it off? If you are not using </a:t>
            </a:r>
            <a:r>
              <a:rPr lang="en-AU" baseline="0" dirty="0" err="1" smtClean="0"/>
              <a:t>WinRM</a:t>
            </a:r>
            <a:r>
              <a:rPr lang="en-AU" baseline="0" dirty="0" smtClean="0"/>
              <a:t> or any of the other remote management components, turn it off. You can’t be exploited if its turned off.</a:t>
            </a:r>
          </a:p>
          <a:p>
            <a:endParaRPr lang="en-AU" baseline="0" dirty="0" smtClean="0"/>
          </a:p>
          <a:p>
            <a:r>
              <a:rPr lang="en-AU" baseline="0" dirty="0" smtClean="0"/>
              <a:t>Another recommendation is to use Application White listing. This one I do recommend. Apparent from the obvious security advantages at stopping malicious executables, this can help control scripts as well. If you are not using application white listing on your workstations, why aren’t you? This will save you!</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15</a:t>
            </a:fld>
            <a:endParaRPr lang="en-AU"/>
          </a:p>
        </p:txBody>
      </p:sp>
    </p:spTree>
    <p:extLst>
      <p:ext uri="{BB962C8B-B14F-4D97-AF65-F5344CB8AC3E}">
        <p14:creationId xmlns:p14="http://schemas.microsoft.com/office/powerpoint/2010/main" val="3310041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a:t>
            </a:r>
            <a:r>
              <a:rPr lang="en-AU" baseline="0" dirty="0" smtClean="0"/>
              <a:t> just want to point out, that this isn’t simply an issue in your internal networks, don’t forget Microsoft Azure.</a:t>
            </a:r>
          </a:p>
          <a:p>
            <a:endParaRPr lang="en-AU" baseline="0" dirty="0" smtClean="0"/>
          </a:p>
          <a:p>
            <a:r>
              <a:rPr lang="en-AU" baseline="0" dirty="0" smtClean="0"/>
              <a:t>By Default when creating a virtual machine, </a:t>
            </a:r>
            <a:r>
              <a:rPr lang="en-AU" baseline="0" dirty="0" err="1" smtClean="0"/>
              <a:t>WinRM</a:t>
            </a:r>
            <a:r>
              <a:rPr lang="en-AU" baseline="0" dirty="0" smtClean="0"/>
              <a:t> is exposed to the internet, that PowerShell endpoint in the wizard is exposing your </a:t>
            </a:r>
            <a:r>
              <a:rPr lang="en-AU" baseline="0" dirty="0" err="1" smtClean="0"/>
              <a:t>WinRM</a:t>
            </a:r>
            <a:r>
              <a:rPr lang="en-AU" baseline="0" dirty="0" smtClean="0"/>
              <a:t> endpoints to the public internet.</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16</a:t>
            </a:fld>
            <a:endParaRPr lang="en-AU"/>
          </a:p>
        </p:txBody>
      </p:sp>
    </p:spTree>
    <p:extLst>
      <p:ext uri="{BB962C8B-B14F-4D97-AF65-F5344CB8AC3E}">
        <p14:creationId xmlns:p14="http://schemas.microsoft.com/office/powerpoint/2010/main" val="1690083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17</a:t>
            </a:fld>
            <a:endParaRPr lang="en-AU"/>
          </a:p>
        </p:txBody>
      </p:sp>
    </p:spTree>
    <p:extLst>
      <p:ext uri="{BB962C8B-B14F-4D97-AF65-F5344CB8AC3E}">
        <p14:creationId xmlns:p14="http://schemas.microsoft.com/office/powerpoint/2010/main" val="3658817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18</a:t>
            </a:fld>
            <a:endParaRPr lang="en-AU"/>
          </a:p>
        </p:txBody>
      </p:sp>
    </p:spTree>
    <p:extLst>
      <p:ext uri="{BB962C8B-B14F-4D97-AF65-F5344CB8AC3E}">
        <p14:creationId xmlns:p14="http://schemas.microsoft.com/office/powerpoint/2010/main" val="345881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For those of you</a:t>
            </a:r>
            <a:r>
              <a:rPr lang="en-AU" baseline="0" dirty="0" smtClean="0"/>
              <a:t> who don’t know me, I am Kieran Jacobsen, for the last 2 and a bit years I have worked for HP Enterprise services as an something engineer turn architect. I have an interesting set of intersecting skills, initially I had a Microsoft technology focus, which has crossed into automation with a big side in computer security. </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2</a:t>
            </a:fld>
            <a:endParaRPr lang="en-AU"/>
          </a:p>
        </p:txBody>
      </p:sp>
    </p:spTree>
    <p:extLst>
      <p:ext uri="{BB962C8B-B14F-4D97-AF65-F5344CB8AC3E}">
        <p14:creationId xmlns:p14="http://schemas.microsoft.com/office/powerpoint/2010/main" val="269165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just quickly an overview of what I will</a:t>
            </a:r>
            <a:r>
              <a:rPr lang="en-AU" baseline="0" dirty="0" smtClean="0"/>
              <a:t> be covering tonight. Firstly we will look at why PowerShell is a good attack platform, then look at some malware in the wild written in PowerShell, then look at </a:t>
            </a:r>
            <a:r>
              <a:rPr lang="en-AU" baseline="0" dirty="0" err="1" smtClean="0"/>
              <a:t>Remoting</a:t>
            </a:r>
            <a:r>
              <a:rPr lang="en-AU" baseline="0" dirty="0" smtClean="0"/>
              <a:t> and </a:t>
            </a:r>
            <a:r>
              <a:rPr lang="en-AU" baseline="0" dirty="0" err="1" smtClean="0"/>
              <a:t>WinRM</a:t>
            </a:r>
            <a:r>
              <a:rPr lang="en-AU" baseline="0" dirty="0" smtClean="0"/>
              <a:t>, then onto PowerShell security and how we can bypass it, and finally how we can defend ourselves. I will have some demos missed through just to keep it interesting.</a:t>
            </a:r>
          </a:p>
          <a:p>
            <a:endParaRPr lang="en-AU" baseline="0" dirty="0" smtClean="0"/>
          </a:p>
          <a:p>
            <a:r>
              <a:rPr lang="en-AU" baseline="0" dirty="0" smtClean="0"/>
              <a:t>Just as some disclosure, I recently did a more security focused and much shorter version of this presentation to a new Brisbane security conference, </a:t>
            </a:r>
            <a:r>
              <a:rPr lang="en-AU" baseline="0" dirty="0" err="1" smtClean="0"/>
              <a:t>CrikeyCon</a:t>
            </a:r>
            <a:r>
              <a:rPr lang="en-AU" baseline="0" dirty="0" smtClean="0"/>
              <a:t>. For those of you unaware of it, </a:t>
            </a:r>
            <a:r>
              <a:rPr lang="en-AU" baseline="0" dirty="0" err="1" smtClean="0"/>
              <a:t>CrikeyCon</a:t>
            </a:r>
            <a:r>
              <a:rPr lang="en-AU" baseline="0" dirty="0" smtClean="0"/>
              <a:t> is essentially the security version of Infrastructure Saturday. It has a great turn out, and I am told will be returning next year! I did my presentation in March at that conference and didn’t expect much of a response, needless to say I was surprised. I was asked a few days later to be on the Risky Business Podcast and there has been much chatter about what I covered. </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3</a:t>
            </a:fld>
            <a:endParaRPr lang="en-AU"/>
          </a:p>
        </p:txBody>
      </p:sp>
    </p:spTree>
    <p:extLst>
      <p:ext uri="{BB962C8B-B14F-4D97-AF65-F5344CB8AC3E}">
        <p14:creationId xmlns:p14="http://schemas.microsoft.com/office/powerpoint/2010/main" val="11061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To show you how PowerShell</a:t>
            </a:r>
            <a:r>
              <a:rPr lang="en-AU" baseline="0" dirty="0" smtClean="0"/>
              <a:t> can be put to </a:t>
            </a:r>
            <a:r>
              <a:rPr lang="en-AU" baseline="0" dirty="0" err="1" smtClean="0"/>
              <a:t>mischieve</a:t>
            </a:r>
            <a:r>
              <a:rPr lang="en-AU" baseline="0" dirty="0" smtClean="0"/>
              <a:t> use. I am going to guide you through a simple hacker challenge, something that most in the security industry would be aware of. This one was given to me by a friend a few years back. The challenge is simple, with a social engineered attack infecting a workstation in a corporate like environment, steal the active directory hashes. Seems simple, get in, </a:t>
            </a:r>
            <a:r>
              <a:rPr lang="en-AU" baseline="0" dirty="0" err="1" smtClean="0"/>
              <a:t>pwn</a:t>
            </a:r>
            <a:r>
              <a:rPr lang="en-AU" baseline="0" dirty="0" smtClean="0"/>
              <a:t> the domain controller and then pop the hashes out. He added a challenge though, I could only use PowerShell and built in functions, now he </a:t>
            </a:r>
            <a:r>
              <a:rPr lang="en-AU" baseline="0" dirty="0" err="1" smtClean="0"/>
              <a:t>releated</a:t>
            </a:r>
            <a:r>
              <a:rPr lang="en-AU" baseline="0" dirty="0" smtClean="0"/>
              <a:t> and let me use one 3</a:t>
            </a:r>
            <a:r>
              <a:rPr lang="en-AU" baseline="30000" dirty="0" smtClean="0"/>
              <a:t>rd</a:t>
            </a:r>
            <a:r>
              <a:rPr lang="en-AU" baseline="0" dirty="0" smtClean="0"/>
              <a:t> party executable. </a:t>
            </a:r>
          </a:p>
          <a:p>
            <a:endParaRPr lang="en-AU" baseline="0" dirty="0" smtClean="0"/>
          </a:p>
          <a:p>
            <a:r>
              <a:rPr lang="en-AU" baseline="0" dirty="0" smtClean="0"/>
              <a:t>So what makes the demo environment a “Corporate like” environment? Well there are similar design decisions. Firstly, there is a client running Windows 8.1, a domain controller running windows server 2012 r2, and a UTM firewall from a reputable vendor. Like a lot of corporate environments, both big and small, the users are still local admins. We all know this is bad, but alas, it still happens. There was also a configuration fall during the deployment of a management service within this network. During a late night, one of the sys admins made a service account domain admin. It fixed whatever he was working on, but due to poor controls, no one has addressed this sloppy configuration issue. This is a configuration issue I have seen time and time again. </a:t>
            </a:r>
          </a:p>
          <a:p>
            <a:endParaRPr lang="en-AU" baseline="0" dirty="0" smtClean="0"/>
          </a:p>
          <a:p>
            <a:r>
              <a:rPr lang="en-AU" baseline="0" dirty="0" smtClean="0"/>
              <a:t>Next, the firewall. This is actually pretty secure. It is only allowing HTTP and HTTPS out, DNS from the domain controller. Not bad at all. It isn’t doing any fancy AV scanning, but it does filter URLS looking for malicious addresses. It was pretty much the stock configuration from the vendor. </a:t>
            </a:r>
          </a:p>
          <a:p>
            <a:endParaRPr lang="en-AU" baseline="0" dirty="0" smtClean="0"/>
          </a:p>
          <a:p>
            <a:r>
              <a:rPr lang="en-AU" baseline="0" dirty="0" smtClean="0"/>
              <a:t>Overall, everything else is pretty much the same. There isn’t any group policy changes, everything was installed in a standard manner.</a:t>
            </a:r>
          </a:p>
        </p:txBody>
      </p:sp>
      <p:sp>
        <p:nvSpPr>
          <p:cNvPr id="4" name="Slide Number Placeholder 3"/>
          <p:cNvSpPr>
            <a:spLocks noGrp="1"/>
          </p:cNvSpPr>
          <p:nvPr>
            <p:ph type="sldNum" sz="quarter" idx="10"/>
          </p:nvPr>
        </p:nvSpPr>
        <p:spPr/>
        <p:txBody>
          <a:bodyPr/>
          <a:lstStyle/>
          <a:p>
            <a:fld id="{F34E71DB-AD2B-45C1-A6F3-2DB0C320DE60}" type="slidenum">
              <a:rPr lang="en-AU" smtClean="0"/>
              <a:t>4</a:t>
            </a:fld>
            <a:endParaRPr lang="en-AU"/>
          </a:p>
        </p:txBody>
      </p:sp>
    </p:spTree>
    <p:extLst>
      <p:ext uri="{BB962C8B-B14F-4D97-AF65-F5344CB8AC3E}">
        <p14:creationId xmlns:p14="http://schemas.microsoft.com/office/powerpoint/2010/main" val="96357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why should we consider PowerShell as an effective attack platform? Well, for the same reasons that PowerShell is a good automation platform, it’s a good attack platform.</a:t>
            </a:r>
          </a:p>
          <a:p>
            <a:endParaRPr lang="en-AU" baseline="0" dirty="0" smtClean="0"/>
          </a:p>
          <a:p>
            <a:r>
              <a:rPr lang="en-AU" baseline="0" dirty="0" smtClean="0"/>
              <a:t>PowerShell code is incredibly easy to develop and understand. You can very quickly and easily write complex pieces of code, it allows you to rapidly develop attack code, update code based upon changing situations.</a:t>
            </a:r>
          </a:p>
          <a:p>
            <a:endParaRPr lang="en-AU" baseline="0" dirty="0" smtClean="0"/>
          </a:p>
          <a:p>
            <a:r>
              <a:rPr lang="en-AU" baseline="0" dirty="0" smtClean="0"/>
              <a:t>Next, Microsoft’s aim with PowerShell was for it to be heavily integrated with Windows, the </a:t>
            </a:r>
            <a:r>
              <a:rPr lang="en-AU" baseline="0" dirty="0" err="1" smtClean="0"/>
              <a:t>.Net</a:t>
            </a:r>
            <a:r>
              <a:rPr lang="en-AU" baseline="0" dirty="0" smtClean="0"/>
              <a:t> framework and finally all of their product families. This means our attack platform will be heavily integrated with these. Combine that with Microsoft providing a number of different ways to execute code against remote machines, and thus you end up with a very suitable lateral movement platform. Microsoft designed PowerShell for large scale task automation, servicing dozens even hundreds of devices at a time, and this allows us to attack dozens and even hundreds of devices in a network at a time.</a:t>
            </a:r>
          </a:p>
          <a:p>
            <a:endParaRPr lang="en-AU" baseline="0" dirty="0" smtClean="0"/>
          </a:p>
          <a:p>
            <a:r>
              <a:rPr lang="en-AU" baseline="0" dirty="0" smtClean="0"/>
              <a:t>We will talk about it later, but PowerShell’s incredibly friendly and simple security model limits how we can protect our selves from PowerShell being used maliciously. It’s a good, but not great security model.</a:t>
            </a:r>
          </a:p>
          <a:p>
            <a:endParaRPr lang="en-AU" baseline="0" dirty="0" smtClean="0"/>
          </a:p>
          <a:p>
            <a:r>
              <a:rPr lang="en-AU" baseline="0" dirty="0" smtClean="0"/>
              <a:t>What about our AV? Maybe they can protect us, well, the answer is they really don’t check for malicious PowerShell code. They are aware of a couple of malicious scripts, but they really haven’t started looking at the code like they have previously with VBScript. One other thing to point out is that a lot of application white list deployments will whitelist powershell.exe by default. Nice one guys!</a:t>
            </a:r>
          </a:p>
          <a:p>
            <a:endParaRPr lang="en-AU" baseline="0" dirty="0" smtClean="0"/>
          </a:p>
          <a:p>
            <a:r>
              <a:rPr lang="en-AU" baseline="0" dirty="0" smtClean="0"/>
              <a:t>The human element is something else to consider. Administrators expect to see scripts, and they are probably writing scripts and putting them in various places on the system. It would be very easy to hide just a bit more code on the hard disk. Administrators often expect to see PowerShell.exe in the running task list, so once again, another instance running isn’t going to ring any alarm bells.</a:t>
            </a:r>
          </a:p>
          <a:p>
            <a:endParaRPr lang="en-AU" baseline="0" dirty="0" smtClean="0"/>
          </a:p>
          <a:p>
            <a:r>
              <a:rPr lang="en-AU" baseline="0" dirty="0" smtClean="0"/>
              <a:t>Finally, its there by default, its installed by default. What is better than something already there?</a:t>
            </a:r>
          </a:p>
        </p:txBody>
      </p:sp>
      <p:sp>
        <p:nvSpPr>
          <p:cNvPr id="4" name="Slide Number Placeholder 3"/>
          <p:cNvSpPr>
            <a:spLocks noGrp="1"/>
          </p:cNvSpPr>
          <p:nvPr>
            <p:ph type="sldNum" sz="quarter" idx="10"/>
          </p:nvPr>
        </p:nvSpPr>
        <p:spPr/>
        <p:txBody>
          <a:bodyPr/>
          <a:lstStyle/>
          <a:p>
            <a:fld id="{F34E71DB-AD2B-45C1-A6F3-2DB0C320DE60}" type="slidenum">
              <a:rPr lang="en-AU" smtClean="0"/>
              <a:t>5</a:t>
            </a:fld>
            <a:endParaRPr lang="en-AU"/>
          </a:p>
        </p:txBody>
      </p:sp>
    </p:spTree>
    <p:extLst>
      <p:ext uri="{BB962C8B-B14F-4D97-AF65-F5344CB8AC3E}">
        <p14:creationId xmlns:p14="http://schemas.microsoft.com/office/powerpoint/2010/main" val="3420351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prior to March, there really hadn’t been much in the malware</a:t>
            </a:r>
            <a:r>
              <a:rPr lang="en-AU" baseline="0" dirty="0" smtClean="0"/>
              <a:t> written in PowerShell sector. There had been a few attempts at </a:t>
            </a:r>
            <a:r>
              <a:rPr lang="en-AU" baseline="0" dirty="0" err="1" smtClean="0"/>
              <a:t>randomware</a:t>
            </a:r>
            <a:r>
              <a:rPr lang="en-AU" baseline="0" dirty="0" smtClean="0"/>
              <a:t> and worms, but nothing serious and nothing that was hard to clean up.</a:t>
            </a:r>
          </a:p>
          <a:p>
            <a:endParaRPr lang="en-AU" baseline="0" dirty="0" smtClean="0"/>
          </a:p>
          <a:p>
            <a:r>
              <a:rPr lang="en-AU" baseline="0" dirty="0" smtClean="0"/>
              <a:t>This has changed since my </a:t>
            </a:r>
            <a:r>
              <a:rPr lang="en-AU" baseline="0" dirty="0" err="1" smtClean="0"/>
              <a:t>CrikeyCon</a:t>
            </a:r>
            <a:r>
              <a:rPr lang="en-AU" baseline="0" dirty="0" smtClean="0"/>
              <a:t> presentation. At the end of March, </a:t>
            </a:r>
            <a:r>
              <a:rPr lang="en-AU" baseline="0" dirty="0" err="1" smtClean="0"/>
              <a:t>TendMicro</a:t>
            </a:r>
            <a:r>
              <a:rPr lang="en-AU" baseline="0" dirty="0" smtClean="0"/>
              <a:t> did a small blog post on some malicious code they had </a:t>
            </a:r>
            <a:r>
              <a:rPr lang="en-AU" baseline="0" dirty="0" err="1" smtClean="0"/>
              <a:t>dubed</a:t>
            </a:r>
            <a:r>
              <a:rPr lang="en-AU" baseline="0" dirty="0" smtClean="0"/>
              <a:t>, </a:t>
            </a:r>
            <a:r>
              <a:rPr lang="en-AU" baseline="0" dirty="0" err="1" smtClean="0"/>
              <a:t>PowerWorm</a:t>
            </a:r>
            <a:r>
              <a:rPr lang="en-AU" baseline="0" dirty="0" smtClean="0"/>
              <a:t>. When they first posted, numerous PowerShell security interested folk were quick to ask for more information. Trend didn’t say much apart from the use of PowerShell. Matt </a:t>
            </a:r>
            <a:r>
              <a:rPr lang="en-AU" baseline="0" dirty="0" err="1" smtClean="0"/>
              <a:t>Graeber</a:t>
            </a:r>
            <a:r>
              <a:rPr lang="en-AU" baseline="0" dirty="0" smtClean="0"/>
              <a:t> managed to get a sample of the code, and has performed an amazing analysis of the code, links at the end. Matt has also done a rewrite of the majority of the code, so you too can look and learn from the sample.</a:t>
            </a:r>
          </a:p>
          <a:p>
            <a:endParaRPr lang="en-AU" baseline="0" dirty="0" smtClean="0"/>
          </a:p>
          <a:p>
            <a:r>
              <a:rPr lang="en-AU" baseline="0" dirty="0" smtClean="0"/>
              <a:t>A few weeks later however, Matt and others saw a post on </a:t>
            </a:r>
            <a:r>
              <a:rPr lang="en-AU" baseline="0" dirty="0" err="1" smtClean="0"/>
              <a:t>BleepingComputer.Com</a:t>
            </a:r>
            <a:r>
              <a:rPr lang="en-AU" baseline="0" dirty="0" smtClean="0"/>
              <a:t>. The malware is called </a:t>
            </a:r>
            <a:r>
              <a:rPr lang="en-AU" baseline="0" dirty="0" err="1" smtClean="0"/>
              <a:t>PoshKoder</a:t>
            </a:r>
            <a:r>
              <a:rPr lang="en-AU" baseline="0" dirty="0" smtClean="0"/>
              <a:t>, with either a c or k spelling, and is similar to </a:t>
            </a:r>
            <a:r>
              <a:rPr lang="en-AU" baseline="0" dirty="0" err="1" smtClean="0"/>
              <a:t>PowerWorm</a:t>
            </a:r>
            <a:r>
              <a:rPr lang="en-AU" baseline="0" dirty="0" smtClean="0"/>
              <a:t> with an infection method based upon word and excel documents, but this time its picked up the functionality of </a:t>
            </a:r>
            <a:r>
              <a:rPr lang="en-AU" baseline="0" dirty="0" err="1" smtClean="0"/>
              <a:t>CryptoLocker</a:t>
            </a:r>
            <a:r>
              <a:rPr lang="en-AU" baseline="0" dirty="0" smtClean="0"/>
              <a:t>. </a:t>
            </a:r>
            <a:r>
              <a:rPr lang="en-AU" baseline="0" dirty="0" err="1" smtClean="0"/>
              <a:t>PoshKoder</a:t>
            </a:r>
            <a:r>
              <a:rPr lang="en-AU" baseline="0" dirty="0" smtClean="0"/>
              <a:t> encrypts users files, with a key that is sent securely to a server. Users need to pay a bitcoin fee to get their files back. Now this was working, but now there are reports of the server not sending back the right keys. </a:t>
            </a:r>
          </a:p>
          <a:p>
            <a:endParaRPr lang="en-AU" baseline="0" dirty="0" smtClean="0"/>
          </a:p>
          <a:p>
            <a:r>
              <a:rPr lang="en-AU" baseline="0" dirty="0" smtClean="0"/>
              <a:t>PowerShell malware is a very real threat. Whilst right now, the recorded instances are pretty harmless, they are becoming more dangerous.</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6</a:t>
            </a:fld>
            <a:endParaRPr lang="en-AU"/>
          </a:p>
        </p:txBody>
      </p:sp>
    </p:spTree>
    <p:extLst>
      <p:ext uri="{BB962C8B-B14F-4D97-AF65-F5344CB8AC3E}">
        <p14:creationId xmlns:p14="http://schemas.microsoft.com/office/powerpoint/2010/main" val="1715292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I made a little script,</a:t>
            </a:r>
            <a:r>
              <a:rPr lang="en-AU" baseline="0" dirty="0" smtClean="0"/>
              <a:t> I suppose it could be called malware, which will run on a system and allow you to have remote control over the system. If I have time, I will show you, but I am not going to go into specifics today as the code will be put up onto </a:t>
            </a:r>
            <a:r>
              <a:rPr lang="en-AU" baseline="0" dirty="0" err="1" smtClean="0"/>
              <a:t>GitHub</a:t>
            </a:r>
            <a:r>
              <a:rPr lang="en-AU" baseline="0" dirty="0" smtClean="0"/>
              <a:t> for you to take a look. The script is cleverly called SystemInformation.ps1, in the hope users and administrators don’t work out what it is. The script will be setup to run as a scheduled task, running as local system, every 5 minutes. There is a number of different ways we could manage to set this up, in the demo it will be occurring through an Excel macro, however you could use almost anything, as long as the script is downloaded, and the task is created. </a:t>
            </a:r>
          </a:p>
          <a:p>
            <a:endParaRPr lang="en-AU" baseline="0" dirty="0" smtClean="0"/>
          </a:p>
          <a:p>
            <a:r>
              <a:rPr lang="en-AU" baseline="0" dirty="0" smtClean="0"/>
              <a:t>When the script executes, it will do a few things. Firstly, it will collect system information and some poorly secured credentials, it also connects to the command and control infrastructure and downloads a list of tasks to execute. Tasks can be any valid PowerShell expression, a PowerShell expression, an executable, as long as it is a valid expression. Tasks, if successfully executed will only be run once, they can also be limited to executing on a single PC. </a:t>
            </a:r>
          </a:p>
        </p:txBody>
      </p:sp>
      <p:sp>
        <p:nvSpPr>
          <p:cNvPr id="4" name="Slide Number Placeholder 3"/>
          <p:cNvSpPr>
            <a:spLocks noGrp="1"/>
          </p:cNvSpPr>
          <p:nvPr>
            <p:ph type="sldNum" sz="quarter" idx="10"/>
          </p:nvPr>
        </p:nvSpPr>
        <p:spPr/>
        <p:txBody>
          <a:bodyPr/>
          <a:lstStyle/>
          <a:p>
            <a:fld id="{F34E71DB-AD2B-45C1-A6F3-2DB0C320DE60}" type="slidenum">
              <a:rPr lang="en-AU" smtClean="0"/>
              <a:t>7</a:t>
            </a:fld>
            <a:endParaRPr lang="en-AU"/>
          </a:p>
        </p:txBody>
      </p:sp>
    </p:spTree>
    <p:extLst>
      <p:ext uri="{BB962C8B-B14F-4D97-AF65-F5344CB8AC3E}">
        <p14:creationId xmlns:p14="http://schemas.microsoft.com/office/powerpoint/2010/main" val="100085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8</a:t>
            </a:fld>
            <a:endParaRPr lang="en-AU"/>
          </a:p>
        </p:txBody>
      </p:sp>
    </p:spTree>
    <p:extLst>
      <p:ext uri="{BB962C8B-B14F-4D97-AF65-F5344CB8AC3E}">
        <p14:creationId xmlns:p14="http://schemas.microsoft.com/office/powerpoint/2010/main" val="367494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there have been some interesting changes in terms of security with the introduction of Windows PowerShell </a:t>
            </a:r>
            <a:r>
              <a:rPr lang="en-AU" baseline="0" dirty="0" err="1" smtClean="0"/>
              <a:t>Remoting</a:t>
            </a:r>
            <a:r>
              <a:rPr lang="en-AU" baseline="0" dirty="0" smtClean="0"/>
              <a:t>, and </a:t>
            </a:r>
            <a:r>
              <a:rPr lang="en-AU" baseline="0" dirty="0" err="1" smtClean="0"/>
              <a:t>WinRM</a:t>
            </a:r>
            <a:r>
              <a:rPr lang="en-AU" baseline="0" dirty="0" smtClean="0"/>
              <a:t>. PowerShell </a:t>
            </a:r>
            <a:r>
              <a:rPr lang="en-AU" baseline="0" dirty="0" err="1" smtClean="0"/>
              <a:t>remoting</a:t>
            </a:r>
            <a:r>
              <a:rPr lang="en-AU" baseline="0" dirty="0" smtClean="0"/>
              <a:t> allows us to remotely execute PowerShell code on one or more remote systems, based upon the </a:t>
            </a:r>
            <a:r>
              <a:rPr lang="en-AU" baseline="0" dirty="0" err="1" smtClean="0"/>
              <a:t>WinRM</a:t>
            </a:r>
            <a:r>
              <a:rPr lang="en-AU" baseline="0" dirty="0" smtClean="0"/>
              <a:t> or Windows Remote Management Interface. </a:t>
            </a:r>
            <a:r>
              <a:rPr lang="en-AU" baseline="0" dirty="0" err="1" smtClean="0"/>
              <a:t>WinRM</a:t>
            </a:r>
            <a:r>
              <a:rPr lang="en-AU" baseline="0" dirty="0" smtClean="0"/>
              <a:t> is based upon the WS-Management protocol. </a:t>
            </a:r>
            <a:r>
              <a:rPr lang="en-AU" baseline="0" dirty="0" err="1" smtClean="0"/>
              <a:t>Remoting</a:t>
            </a:r>
            <a:r>
              <a:rPr lang="en-AU" baseline="0" dirty="0" smtClean="0"/>
              <a:t> gives administrators a number of execution options, firstly, a large number of </a:t>
            </a:r>
            <a:r>
              <a:rPr lang="en-AU" baseline="0" dirty="0" err="1" smtClean="0"/>
              <a:t>powershell</a:t>
            </a:r>
            <a:r>
              <a:rPr lang="en-AU" baseline="0" dirty="0" smtClean="0"/>
              <a:t> commands have been extended to allow for their execution against remote devices directly. Next administrators can also run a </a:t>
            </a:r>
            <a:r>
              <a:rPr lang="en-AU" baseline="0" dirty="0" err="1" smtClean="0"/>
              <a:t>powershell</a:t>
            </a:r>
            <a:r>
              <a:rPr lang="en-AU" baseline="0" dirty="0" smtClean="0"/>
              <a:t> script block remotely, in an experience much like </a:t>
            </a:r>
            <a:r>
              <a:rPr lang="en-AU" baseline="0" dirty="0" err="1" smtClean="0"/>
              <a:t>rexec</a:t>
            </a:r>
            <a:r>
              <a:rPr lang="en-AU" baseline="0" dirty="0" smtClean="0"/>
              <a:t> or using </a:t>
            </a:r>
            <a:r>
              <a:rPr lang="en-AU" baseline="0" dirty="0" err="1" smtClean="0"/>
              <a:t>ssh</a:t>
            </a:r>
            <a:r>
              <a:rPr lang="en-AU" baseline="0" dirty="0" smtClean="0"/>
              <a:t> to run a remote command. Finally, administrators could start a remote session, much like connecting into a full blown </a:t>
            </a:r>
            <a:r>
              <a:rPr lang="en-AU" baseline="0" dirty="0" err="1" smtClean="0"/>
              <a:t>ssh</a:t>
            </a:r>
            <a:r>
              <a:rPr lang="en-AU" baseline="0" dirty="0" smtClean="0"/>
              <a:t> session.</a:t>
            </a:r>
          </a:p>
          <a:p>
            <a:endParaRPr lang="en-AU" baseline="0" dirty="0" smtClean="0"/>
          </a:p>
          <a:p>
            <a:r>
              <a:rPr lang="en-AU" baseline="0" dirty="0" smtClean="0"/>
              <a:t>Security for </a:t>
            </a:r>
            <a:r>
              <a:rPr lang="en-AU" baseline="0" dirty="0" err="1" smtClean="0"/>
              <a:t>WinRM</a:t>
            </a:r>
            <a:r>
              <a:rPr lang="en-AU" baseline="0" dirty="0" smtClean="0"/>
              <a:t> is governed by two things, firstly, clients can only connect to devices they trust, which can be manually configured in workgroups, or in domain joined environments, clients trust everything. User’s need the appropriate credentials, typically local admin. Finally there are some authentication protocol specifications, but they typically aren’t a huge issue.</a:t>
            </a:r>
          </a:p>
          <a:p>
            <a:endParaRPr lang="en-AU" baseline="0" dirty="0" smtClean="0"/>
          </a:p>
          <a:p>
            <a:r>
              <a:rPr lang="en-AU" baseline="0" dirty="0" smtClean="0"/>
              <a:t>Now for the kicker of it all. Windows Server 2012, and 2012R2 introduces a new unified Windows Server Manager, trumpeted by Microsoft as an advancement of server administration, it introduces a critical flaw. The entire thing runs on </a:t>
            </a:r>
            <a:r>
              <a:rPr lang="en-AU" baseline="0" dirty="0" err="1" smtClean="0"/>
              <a:t>WinRM</a:t>
            </a:r>
            <a:r>
              <a:rPr lang="en-AU" baseline="0" dirty="0" smtClean="0"/>
              <a:t>, and to make things easier, Microsoft made the wonderfully helpful decision to setup, configure </a:t>
            </a:r>
            <a:r>
              <a:rPr lang="en-AU" baseline="0" dirty="0" err="1" smtClean="0"/>
              <a:t>WinRM</a:t>
            </a:r>
            <a:r>
              <a:rPr lang="en-AU" baseline="0" dirty="0" smtClean="0"/>
              <a:t> for you, by default when you install Windows Server 2012 R1 and R2. That’s right, on by default. After years of them telling us, pretty much yelling off by default, something is now on by default. It gets worse folks, the windows firewall permits the incoming connections on all network profiles, even public!</a:t>
            </a:r>
          </a:p>
          <a:p>
            <a:endParaRPr lang="en-AU" baseline="0" dirty="0" smtClean="0"/>
          </a:p>
          <a:p>
            <a:r>
              <a:rPr lang="en-AU" baseline="0" dirty="0" smtClean="0"/>
              <a:t>Now at </a:t>
            </a:r>
            <a:r>
              <a:rPr lang="en-AU" baseline="0" dirty="0" err="1" smtClean="0"/>
              <a:t>CrikeyCon</a:t>
            </a:r>
            <a:r>
              <a:rPr lang="en-AU" baseline="0" dirty="0" smtClean="0"/>
              <a:t> I made two minor mistakes. I miss read two Microsoft documents. I said at </a:t>
            </a:r>
            <a:r>
              <a:rPr lang="en-AU" baseline="0" dirty="0" err="1" smtClean="0"/>
              <a:t>CrikeyCon</a:t>
            </a:r>
            <a:r>
              <a:rPr lang="en-AU" baseline="0" dirty="0" smtClean="0"/>
              <a:t> that it was only domain joined Windows Server 2012 systems which had it on, I was wrong, its all. Secondly I said that installing the PowerShell 4 bundles would do the same thing on 2008R2, and it appears that was incorrect. Anyway, some is worse, some is better.</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9</a:t>
            </a:fld>
            <a:endParaRPr lang="en-AU"/>
          </a:p>
        </p:txBody>
      </p:sp>
    </p:spTree>
    <p:extLst>
      <p:ext uri="{BB962C8B-B14F-4D97-AF65-F5344CB8AC3E}">
        <p14:creationId xmlns:p14="http://schemas.microsoft.com/office/powerpoint/2010/main" val="3988565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5/18/2014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82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994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528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4663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2475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7315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5368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896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563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754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73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77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621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886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00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472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90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5/18/2014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6515901"/>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PowerShell Shenanigans</a:t>
            </a:r>
            <a:br>
              <a:rPr lang="en-AU" dirty="0" smtClean="0"/>
            </a:br>
            <a:r>
              <a:rPr lang="en-AU" sz="2000" dirty="0" smtClean="0"/>
              <a:t>Lateral Movement with PowerShell</a:t>
            </a:r>
            <a:endParaRPr lang="en-AU" dirty="0"/>
          </a:p>
        </p:txBody>
      </p:sp>
      <p:sp>
        <p:nvSpPr>
          <p:cNvPr id="3" name="Subtitle 2"/>
          <p:cNvSpPr>
            <a:spLocks noGrp="1"/>
          </p:cNvSpPr>
          <p:nvPr>
            <p:ph type="subTitle" idx="1"/>
          </p:nvPr>
        </p:nvSpPr>
        <p:spPr/>
        <p:txBody>
          <a:bodyPr/>
          <a:lstStyle/>
          <a:p>
            <a:r>
              <a:rPr lang="en-AU" dirty="0" smtClean="0"/>
              <a:t>Kieran </a:t>
            </a:r>
            <a:r>
              <a:rPr lang="en-AU" dirty="0" smtClean="0"/>
              <a:t>Jacobsen</a:t>
            </a:r>
            <a:endParaRPr lang="en-AU" dirty="0" smtClean="0"/>
          </a:p>
        </p:txBody>
      </p:sp>
    </p:spTree>
    <p:extLst>
      <p:ext uri="{BB962C8B-B14F-4D97-AF65-F5344CB8AC3E}">
        <p14:creationId xmlns:p14="http://schemas.microsoft.com/office/powerpoint/2010/main" val="2139909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DC</a:t>
            </a:r>
            <a:endParaRPr lang="en-AU" dirty="0"/>
          </a:p>
        </p:txBody>
      </p:sp>
      <p:sp>
        <p:nvSpPr>
          <p:cNvPr id="3" name="Text Placeholder 2"/>
          <p:cNvSpPr>
            <a:spLocks noGrp="1"/>
          </p:cNvSpPr>
          <p:nvPr>
            <p:ph type="body" sz="half" idx="2"/>
          </p:nvPr>
        </p:nvSpPr>
        <p:spPr/>
        <p:txBody>
          <a:bodyPr/>
          <a:lstStyle/>
          <a:p>
            <a:endParaRPr lang="en-AU" dirty="0"/>
          </a:p>
        </p:txBody>
      </p:sp>
    </p:spTree>
    <p:extLst>
      <p:ext uri="{BB962C8B-B14F-4D97-AF65-F5344CB8AC3E}">
        <p14:creationId xmlns:p14="http://schemas.microsoft.com/office/powerpoint/2010/main" val="1754495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PowerShell Security Features</a:t>
            </a:r>
            <a:endParaRPr lang="en-AU" dirty="0"/>
          </a:p>
        </p:txBody>
      </p:sp>
      <p:sp>
        <p:nvSpPr>
          <p:cNvPr id="3" name="Content Placeholder 2"/>
          <p:cNvSpPr>
            <a:spLocks noGrp="1"/>
          </p:cNvSpPr>
          <p:nvPr>
            <p:ph idx="1"/>
          </p:nvPr>
        </p:nvSpPr>
        <p:spPr/>
        <p:txBody>
          <a:bodyPr/>
          <a:lstStyle/>
          <a:p>
            <a:r>
              <a:rPr lang="en-AU" dirty="0" smtClean="0"/>
              <a:t>Administrative rights</a:t>
            </a:r>
          </a:p>
          <a:p>
            <a:r>
              <a:rPr lang="en-AU" dirty="0" smtClean="0"/>
              <a:t>UAC</a:t>
            </a:r>
            <a:endParaRPr lang="en-AU" dirty="0"/>
          </a:p>
          <a:p>
            <a:r>
              <a:rPr lang="en-AU" dirty="0" smtClean="0"/>
              <a:t>Code Signing</a:t>
            </a:r>
          </a:p>
          <a:p>
            <a:r>
              <a:rPr lang="en-AU" dirty="0"/>
              <a:t>Local or Remote source using </a:t>
            </a:r>
            <a:r>
              <a:rPr lang="en-AU" dirty="0" err="1"/>
              <a:t>zone.identifier</a:t>
            </a:r>
            <a:r>
              <a:rPr lang="en-AU" dirty="0"/>
              <a:t> alternate data </a:t>
            </a:r>
            <a:r>
              <a:rPr lang="en-AU" dirty="0" smtClean="0"/>
              <a:t>stream</a:t>
            </a:r>
          </a:p>
          <a:p>
            <a:r>
              <a:rPr lang="en-AU" dirty="0" smtClean="0"/>
              <a:t>PowerShell Execution Policy</a:t>
            </a:r>
          </a:p>
        </p:txBody>
      </p:sp>
    </p:spTree>
    <p:extLst>
      <p:ext uri="{BB962C8B-B14F-4D97-AF65-F5344CB8AC3E}">
        <p14:creationId xmlns:p14="http://schemas.microsoft.com/office/powerpoint/2010/main" val="1159891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Execution Policy</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a:t>There are 6 states for the execution policy</a:t>
            </a:r>
          </a:p>
          <a:p>
            <a:r>
              <a:rPr lang="en-AU" dirty="0"/>
              <a:t>Unrestricted				All scripts can run</a:t>
            </a:r>
          </a:p>
          <a:p>
            <a:r>
              <a:rPr lang="en-AU" dirty="0"/>
              <a:t>Remote Signed			No unsigned scripts from the Internet can run</a:t>
            </a:r>
          </a:p>
          <a:p>
            <a:r>
              <a:rPr lang="en-AU" dirty="0"/>
              <a:t>All Signed				No unsigned scripts can run</a:t>
            </a:r>
          </a:p>
          <a:p>
            <a:r>
              <a:rPr lang="en-AU" dirty="0"/>
              <a:t>Restricted				No scripts are allowed to run</a:t>
            </a:r>
          </a:p>
          <a:p>
            <a:r>
              <a:rPr lang="en-AU" dirty="0"/>
              <a:t>Undefined (Default)	</a:t>
            </a:r>
            <a:r>
              <a:rPr lang="en-AU" dirty="0" smtClean="0"/>
              <a:t>		If </a:t>
            </a:r>
            <a:r>
              <a:rPr lang="en-AU" dirty="0"/>
              <a:t>no policy defined, then default to restricted</a:t>
            </a:r>
          </a:p>
          <a:p>
            <a:r>
              <a:rPr lang="en-AU" dirty="0"/>
              <a:t>Bypass				</a:t>
            </a:r>
            <a:r>
              <a:rPr lang="en-AU" dirty="0" smtClean="0"/>
              <a:t>Policy </a:t>
            </a:r>
            <a:r>
              <a:rPr lang="en-AU" dirty="0"/>
              <a:t>processor is bypassed	</a:t>
            </a:r>
          </a:p>
          <a:p>
            <a:endParaRPr lang="en-AU" dirty="0"/>
          </a:p>
        </p:txBody>
      </p:sp>
    </p:spTree>
    <p:extLst>
      <p:ext uri="{BB962C8B-B14F-4D97-AF65-F5344CB8AC3E}">
        <p14:creationId xmlns:p14="http://schemas.microsoft.com/office/powerpoint/2010/main" val="1345872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Bypassing Execution Policy</a:t>
            </a:r>
            <a:endParaRPr lang="en-AU" dirty="0"/>
          </a:p>
        </p:txBody>
      </p:sp>
      <p:sp>
        <p:nvSpPr>
          <p:cNvPr id="3" name="Content Placeholder 2"/>
          <p:cNvSpPr>
            <a:spLocks noGrp="1"/>
          </p:cNvSpPr>
          <p:nvPr>
            <p:ph idx="1"/>
          </p:nvPr>
        </p:nvSpPr>
        <p:spPr/>
        <p:txBody>
          <a:bodyPr>
            <a:normAutofit/>
          </a:bodyPr>
          <a:lstStyle/>
          <a:p>
            <a:r>
              <a:rPr lang="en-AU" dirty="0" smtClean="0"/>
              <a:t>Simply ask PowerShell:    	</a:t>
            </a:r>
            <a:r>
              <a:rPr lang="en-AU" i="1" dirty="0" smtClean="0"/>
              <a:t>powershell.exe –</a:t>
            </a:r>
            <a:r>
              <a:rPr lang="en-AU" i="1" dirty="0" err="1" smtClean="0"/>
              <a:t>executionpolicy</a:t>
            </a:r>
            <a:r>
              <a:rPr lang="en-AU" i="1" dirty="0" smtClean="0"/>
              <a:t> unrestricted</a:t>
            </a:r>
          </a:p>
          <a:p>
            <a:r>
              <a:rPr lang="en-AU" dirty="0" smtClean="0"/>
              <a:t>Switch the files </a:t>
            </a:r>
            <a:r>
              <a:rPr lang="en-AU" dirty="0" err="1" smtClean="0"/>
              <a:t>zone.idenfier</a:t>
            </a:r>
            <a:r>
              <a:rPr lang="en-AU" dirty="0" smtClean="0"/>
              <a:t> back to local:		</a:t>
            </a:r>
            <a:r>
              <a:rPr lang="en-AU" i="1" dirty="0" smtClean="0"/>
              <a:t>unblock-file yourscript.ps1</a:t>
            </a:r>
          </a:p>
          <a:p>
            <a:r>
              <a:rPr lang="en-AU" dirty="0" smtClean="0"/>
              <a:t>Read the script in and then execute it (may fail depending on script)</a:t>
            </a:r>
          </a:p>
          <a:p>
            <a:r>
              <a:rPr lang="en-AU" dirty="0" smtClean="0"/>
              <a:t>Encode the script and use –</a:t>
            </a:r>
            <a:r>
              <a:rPr lang="en-AU" dirty="0" err="1" smtClean="0"/>
              <a:t>encodedcommand</a:t>
            </a:r>
            <a:r>
              <a:rPr lang="en-AU" dirty="0" smtClean="0"/>
              <a:t> </a:t>
            </a:r>
            <a:r>
              <a:rPr lang="en-AU" dirty="0" smtClean="0">
                <a:sym typeface="Wingdings" panose="05000000000000000000" pitchFamily="2" charset="2"/>
              </a:rPr>
              <a:t></a:t>
            </a:r>
            <a:r>
              <a:rPr lang="en-AU" dirty="0" smtClean="0"/>
              <a:t> always works!!!!!</a:t>
            </a:r>
          </a:p>
          <a:p>
            <a:r>
              <a:rPr lang="en-AU" dirty="0" smtClean="0"/>
              <a:t>Get/Steal a certificate, sign script, run script</a:t>
            </a:r>
          </a:p>
        </p:txBody>
      </p:sp>
    </p:spTree>
    <p:extLst>
      <p:ext uri="{BB962C8B-B14F-4D97-AF65-F5344CB8AC3E}">
        <p14:creationId xmlns:p14="http://schemas.microsoft.com/office/powerpoint/2010/main" val="213079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HASHES</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3907240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Defence of the dark arts</a:t>
            </a:r>
            <a:endParaRPr lang="en-AU" dirty="0"/>
          </a:p>
        </p:txBody>
      </p:sp>
      <p:sp>
        <p:nvSpPr>
          <p:cNvPr id="3" name="Content Placeholder 2"/>
          <p:cNvSpPr>
            <a:spLocks noGrp="1"/>
          </p:cNvSpPr>
          <p:nvPr>
            <p:ph idx="1"/>
          </p:nvPr>
        </p:nvSpPr>
        <p:spPr/>
        <p:txBody>
          <a:bodyPr/>
          <a:lstStyle/>
          <a:p>
            <a:r>
              <a:rPr lang="en-AU" dirty="0" smtClean="0"/>
              <a:t>Restricted/Constrained Endpoints</a:t>
            </a:r>
          </a:p>
          <a:p>
            <a:r>
              <a:rPr lang="en-AU" dirty="0" smtClean="0"/>
              <a:t>Change </a:t>
            </a:r>
            <a:r>
              <a:rPr lang="en-AU" dirty="0" err="1" smtClean="0"/>
              <a:t>WinRM</a:t>
            </a:r>
            <a:r>
              <a:rPr lang="en-AU" dirty="0" smtClean="0"/>
              <a:t> Listener</a:t>
            </a:r>
          </a:p>
          <a:p>
            <a:r>
              <a:rPr lang="en-AU" dirty="0" smtClean="0"/>
              <a:t>Change Windows Firewall settings</a:t>
            </a:r>
          </a:p>
          <a:p>
            <a:r>
              <a:rPr lang="en-AU" dirty="0" smtClean="0"/>
              <a:t>Turn it off </a:t>
            </a:r>
            <a:r>
              <a:rPr lang="en-AU" dirty="0" err="1" smtClean="0"/>
              <a:t>WinRM</a:t>
            </a:r>
            <a:endParaRPr lang="en-AU" dirty="0" smtClean="0"/>
          </a:p>
          <a:p>
            <a:r>
              <a:rPr lang="en-AU" dirty="0"/>
              <a:t>Application </a:t>
            </a:r>
            <a:r>
              <a:rPr lang="en-AU" dirty="0" smtClean="0"/>
              <a:t>whitelisting</a:t>
            </a:r>
            <a:endParaRPr lang="en-AU" dirty="0"/>
          </a:p>
        </p:txBody>
      </p:sp>
    </p:spTree>
    <p:extLst>
      <p:ext uri="{BB962C8B-B14F-4D97-AF65-F5344CB8AC3E}">
        <p14:creationId xmlns:p14="http://schemas.microsoft.com/office/powerpoint/2010/main" val="2239023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WinRM</a:t>
            </a:r>
            <a:r>
              <a:rPr lang="en-AU" dirty="0" smtClean="0"/>
              <a:t>, not just an Internal Issue</a:t>
            </a:r>
            <a:endParaRPr lang="en-AU" dirty="0"/>
          </a:p>
        </p:txBody>
      </p:sp>
      <p:sp>
        <p:nvSpPr>
          <p:cNvPr id="3" name="Content Placeholder 2"/>
          <p:cNvSpPr>
            <a:spLocks noGrp="1"/>
          </p:cNvSpPr>
          <p:nvPr>
            <p:ph idx="1"/>
          </p:nvPr>
        </p:nvSpPr>
        <p:spPr>
          <a:xfrm>
            <a:off x="1141412" y="1770185"/>
            <a:ext cx="9905999" cy="4021016"/>
          </a:xfrm>
        </p:spPr>
        <p:txBody>
          <a:bodyPr/>
          <a:lstStyle/>
          <a:p>
            <a:pPr marL="0" indent="0">
              <a:buNone/>
            </a:pPr>
            <a:r>
              <a:rPr lang="en-AU" dirty="0" smtClean="0"/>
              <a:t>By default, Microsoft Azure virtual machines expose HTTPS listener to the Internet.</a:t>
            </a:r>
          </a:p>
          <a:p>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969" y="2209755"/>
            <a:ext cx="7160782" cy="4563313"/>
          </a:xfrm>
          <a:prstGeom prst="rect">
            <a:avLst/>
          </a:prstGeom>
        </p:spPr>
      </p:pic>
    </p:spTree>
    <p:extLst>
      <p:ext uri="{BB962C8B-B14F-4D97-AF65-F5344CB8AC3E}">
        <p14:creationId xmlns:p14="http://schemas.microsoft.com/office/powerpoint/2010/main" val="2518489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Links</a:t>
            </a:r>
            <a:endParaRPr lang="en-AU" dirty="0"/>
          </a:p>
        </p:txBody>
      </p:sp>
      <p:sp>
        <p:nvSpPr>
          <p:cNvPr id="3" name="Content Placeholder 2"/>
          <p:cNvSpPr>
            <a:spLocks noGrp="1"/>
          </p:cNvSpPr>
          <p:nvPr>
            <p:ph sz="half" idx="1"/>
          </p:nvPr>
        </p:nvSpPr>
        <p:spPr>
          <a:xfrm>
            <a:off x="1141410" y="2249486"/>
            <a:ext cx="9906001" cy="3541714"/>
          </a:xfrm>
        </p:spPr>
        <p:txBody>
          <a:bodyPr>
            <a:normAutofit fontScale="92500" lnSpcReduction="10000"/>
          </a:bodyPr>
          <a:lstStyle/>
          <a:p>
            <a:r>
              <a:rPr lang="en-AU" dirty="0" smtClean="0"/>
              <a:t>Twitter: @</a:t>
            </a:r>
            <a:r>
              <a:rPr lang="en-AU" dirty="0" err="1" smtClean="0"/>
              <a:t>kjacobsen</a:t>
            </a:r>
            <a:endParaRPr lang="en-AU" dirty="0" smtClean="0"/>
          </a:p>
          <a:p>
            <a:r>
              <a:rPr lang="en-AU" dirty="0" smtClean="0"/>
              <a:t>Blog:	http://aperturescience.su </a:t>
            </a:r>
          </a:p>
          <a:p>
            <a:r>
              <a:rPr lang="en-AU" dirty="0" smtClean="0"/>
              <a:t>Code on GitHub: </a:t>
            </a:r>
            <a:r>
              <a:rPr lang="en-AU" dirty="0"/>
              <a:t>http://j.mp/1i33Zrk</a:t>
            </a:r>
            <a:endParaRPr lang="en-AU" dirty="0" smtClean="0"/>
          </a:p>
          <a:p>
            <a:r>
              <a:rPr lang="en-AU" dirty="0" err="1" smtClean="0"/>
              <a:t>QuarksPWDump</a:t>
            </a:r>
            <a:r>
              <a:rPr lang="en-AU" dirty="0" smtClean="0"/>
              <a:t>: </a:t>
            </a:r>
            <a:r>
              <a:rPr lang="en-AU" dirty="0"/>
              <a:t>http://</a:t>
            </a:r>
            <a:r>
              <a:rPr lang="en-AU" dirty="0" smtClean="0"/>
              <a:t>j.mp/1kF30e9 </a:t>
            </a:r>
          </a:p>
          <a:p>
            <a:r>
              <a:rPr lang="en-AU" dirty="0" err="1" smtClean="0"/>
              <a:t>PowerSploit</a:t>
            </a:r>
            <a:r>
              <a:rPr lang="en-AU" dirty="0" smtClean="0"/>
              <a:t>: </a:t>
            </a:r>
            <a:r>
              <a:rPr lang="en-AU" dirty="0"/>
              <a:t>http://</a:t>
            </a:r>
            <a:r>
              <a:rPr lang="en-AU" dirty="0" smtClean="0"/>
              <a:t>j.mp/1gJORtF</a:t>
            </a:r>
          </a:p>
          <a:p>
            <a:r>
              <a:rPr lang="en-AU" dirty="0" err="1" smtClean="0"/>
              <a:t>PowerWorm</a:t>
            </a:r>
            <a:r>
              <a:rPr lang="en-AU" dirty="0" smtClean="0"/>
              <a:t> Analysis: </a:t>
            </a:r>
            <a:r>
              <a:rPr lang="en-AU" dirty="0"/>
              <a:t>http://j.mp/RzgsHb </a:t>
            </a:r>
            <a:endParaRPr lang="en-AU" dirty="0" smtClean="0"/>
          </a:p>
          <a:p>
            <a:r>
              <a:rPr lang="en-AU" b="1" dirty="0" err="1" smtClean="0"/>
              <a:t>PowerBleed</a:t>
            </a:r>
            <a:r>
              <a:rPr lang="en-AU" dirty="0"/>
              <a:t>: </a:t>
            </a:r>
            <a:r>
              <a:rPr lang="en-AU" dirty="0" smtClean="0"/>
              <a:t>http://j.mp/1jfyILK</a:t>
            </a:r>
            <a:endParaRPr lang="en-AU" dirty="0"/>
          </a:p>
        </p:txBody>
      </p:sp>
    </p:spTree>
    <p:extLst>
      <p:ext uri="{BB962C8B-B14F-4D97-AF65-F5344CB8AC3E}">
        <p14:creationId xmlns:p14="http://schemas.microsoft.com/office/powerpoint/2010/main" val="163092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Links</a:t>
            </a:r>
            <a:endParaRPr lang="en-AU" dirty="0"/>
          </a:p>
        </p:txBody>
      </p:sp>
      <p:sp>
        <p:nvSpPr>
          <p:cNvPr id="4" name="Content Placeholder 3"/>
          <p:cNvSpPr>
            <a:spLocks noGrp="1"/>
          </p:cNvSpPr>
          <p:nvPr>
            <p:ph sz="half" idx="2"/>
          </p:nvPr>
        </p:nvSpPr>
        <p:spPr>
          <a:xfrm>
            <a:off x="1141414" y="2249486"/>
            <a:ext cx="9905998" cy="3541714"/>
          </a:xfrm>
        </p:spPr>
        <p:txBody>
          <a:bodyPr>
            <a:normAutofit fontScale="92500" lnSpcReduction="10000"/>
          </a:bodyPr>
          <a:lstStyle/>
          <a:p>
            <a:r>
              <a:rPr lang="en-AU" dirty="0" smtClean="0"/>
              <a:t>Microsoft PowerShell/Security Series:</a:t>
            </a:r>
          </a:p>
          <a:p>
            <a:pPr lvl="1"/>
            <a:r>
              <a:rPr lang="en-AU" dirty="0"/>
              <a:t>http://j.mp/OOyftt</a:t>
            </a:r>
            <a:endParaRPr lang="en-AU" dirty="0" smtClean="0"/>
          </a:p>
          <a:p>
            <a:pPr lvl="1"/>
            <a:r>
              <a:rPr lang="en-AU" dirty="0"/>
              <a:t>http://j.mp/1eDYvA4</a:t>
            </a:r>
            <a:endParaRPr lang="en-AU" dirty="0" smtClean="0"/>
          </a:p>
          <a:p>
            <a:pPr lvl="1"/>
            <a:r>
              <a:rPr lang="en-AU" dirty="0"/>
              <a:t>http://j.mp/1kF3z7T</a:t>
            </a:r>
            <a:endParaRPr lang="en-AU" dirty="0" smtClean="0"/>
          </a:p>
          <a:p>
            <a:pPr lvl="1"/>
            <a:r>
              <a:rPr lang="en-AU" dirty="0"/>
              <a:t>http://j.mp/NhSC0X</a:t>
            </a:r>
            <a:endParaRPr lang="en-AU" dirty="0" smtClean="0"/>
          </a:p>
          <a:p>
            <a:pPr lvl="1"/>
            <a:r>
              <a:rPr lang="en-AU" dirty="0"/>
              <a:t>http://j.mp/NhSEpy</a:t>
            </a:r>
          </a:p>
          <a:p>
            <a:r>
              <a:rPr lang="en-AU" dirty="0"/>
              <a:t>Practical Persistence in </a:t>
            </a:r>
            <a:r>
              <a:rPr lang="en-AU" dirty="0" smtClean="0"/>
              <a:t>PowerShell: http</a:t>
            </a:r>
            <a:r>
              <a:rPr lang="en-AU" dirty="0"/>
              <a:t>://</a:t>
            </a:r>
            <a:r>
              <a:rPr lang="en-AU" dirty="0" smtClean="0"/>
              <a:t>j.mp/1mU6fQq</a:t>
            </a:r>
          </a:p>
          <a:p>
            <a:r>
              <a:rPr lang="en-AU" b="1" dirty="0" err="1" smtClean="0"/>
              <a:t>Bruteforcing</a:t>
            </a:r>
            <a:r>
              <a:rPr lang="en-AU" b="1" dirty="0" smtClean="0"/>
              <a:t> </a:t>
            </a:r>
            <a:r>
              <a:rPr lang="en-AU" b="1" dirty="0" err="1" smtClean="0"/>
              <a:t>WinRM</a:t>
            </a:r>
            <a:r>
              <a:rPr lang="en-AU" b="1" dirty="0" smtClean="0"/>
              <a:t> with PowerShell</a:t>
            </a:r>
            <a:r>
              <a:rPr lang="en-AU" dirty="0"/>
              <a:t>: http://j.mp/1nBlwX2</a:t>
            </a:r>
            <a:endParaRPr lang="en-AU" dirty="0" smtClean="0"/>
          </a:p>
          <a:p>
            <a:endParaRPr lang="en-AU" dirty="0"/>
          </a:p>
        </p:txBody>
      </p:sp>
    </p:spTree>
    <p:extLst>
      <p:ext uri="{BB962C8B-B14F-4D97-AF65-F5344CB8AC3E}">
        <p14:creationId xmlns:p14="http://schemas.microsoft.com/office/powerpoint/2010/main" val="245094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About:Me</a:t>
            </a:r>
            <a:endParaRPr lang="en-AU" dirty="0"/>
          </a:p>
        </p:txBody>
      </p:sp>
      <p:sp>
        <p:nvSpPr>
          <p:cNvPr id="3" name="Content Placeholder 2"/>
          <p:cNvSpPr>
            <a:spLocks noGrp="1"/>
          </p:cNvSpPr>
          <p:nvPr>
            <p:ph idx="1"/>
          </p:nvPr>
        </p:nvSpPr>
        <p:spPr/>
        <p:txBody>
          <a:bodyPr/>
          <a:lstStyle/>
          <a:p>
            <a:r>
              <a:rPr lang="en-AU" dirty="0" smtClean="0"/>
              <a:t>Kieran Jacobsen</a:t>
            </a:r>
          </a:p>
          <a:p>
            <a:r>
              <a:rPr lang="en-AU" dirty="0" smtClean="0"/>
              <a:t>Microsoft/Automation/Security </a:t>
            </a:r>
            <a:r>
              <a:rPr lang="en-AU" dirty="0" smtClean="0"/>
              <a:t>focus</a:t>
            </a:r>
          </a:p>
          <a:p>
            <a:r>
              <a:rPr lang="en-AU" dirty="0" smtClean="0"/>
              <a:t>Twitter: @</a:t>
            </a:r>
            <a:r>
              <a:rPr lang="en-AU" dirty="0" err="1" smtClean="0"/>
              <a:t>Kjacobsen</a:t>
            </a:r>
            <a:endParaRPr lang="en-AU" dirty="0" smtClean="0"/>
          </a:p>
          <a:p>
            <a:r>
              <a:rPr lang="en-AU" dirty="0" smtClean="0"/>
              <a:t>Blog: Aperturescience.su</a:t>
            </a:r>
          </a:p>
        </p:txBody>
      </p:sp>
    </p:spTree>
    <p:extLst>
      <p:ext uri="{BB962C8B-B14F-4D97-AF65-F5344CB8AC3E}">
        <p14:creationId xmlns:p14="http://schemas.microsoft.com/office/powerpoint/2010/main" val="3916916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a:t>
            </a:r>
            <a:endParaRPr lang="en-AU" dirty="0"/>
          </a:p>
        </p:txBody>
      </p:sp>
      <p:sp>
        <p:nvSpPr>
          <p:cNvPr id="3" name="Content Placeholder 2"/>
          <p:cNvSpPr>
            <a:spLocks noGrp="1"/>
          </p:cNvSpPr>
          <p:nvPr>
            <p:ph idx="1"/>
          </p:nvPr>
        </p:nvSpPr>
        <p:spPr/>
        <p:txBody>
          <a:bodyPr/>
          <a:lstStyle/>
          <a:p>
            <a:r>
              <a:rPr lang="en-AU" dirty="0" smtClean="0"/>
              <a:t>PowerShell as an attack platform</a:t>
            </a:r>
          </a:p>
          <a:p>
            <a:r>
              <a:rPr lang="en-AU" dirty="0" smtClean="0"/>
              <a:t>PowerShell malware</a:t>
            </a:r>
          </a:p>
          <a:p>
            <a:r>
              <a:rPr lang="en-AU" dirty="0" smtClean="0"/>
              <a:t>PowerShell </a:t>
            </a:r>
            <a:r>
              <a:rPr lang="en-AU" dirty="0" err="1" smtClean="0"/>
              <a:t>Remoting</a:t>
            </a:r>
            <a:r>
              <a:rPr lang="en-AU" dirty="0" smtClean="0"/>
              <a:t> &amp; </a:t>
            </a:r>
            <a:r>
              <a:rPr lang="en-AU" dirty="0" err="1" smtClean="0"/>
              <a:t>WinRM</a:t>
            </a:r>
            <a:endParaRPr lang="en-AU" dirty="0" smtClean="0"/>
          </a:p>
          <a:p>
            <a:r>
              <a:rPr lang="en-AU" dirty="0" smtClean="0"/>
              <a:t>PowerShell security, and bypassing that security</a:t>
            </a:r>
          </a:p>
          <a:p>
            <a:r>
              <a:rPr lang="en-AU" dirty="0" smtClean="0"/>
              <a:t>Defence</a:t>
            </a:r>
          </a:p>
          <a:p>
            <a:endParaRPr lang="en-AU" dirty="0" smtClean="0"/>
          </a:p>
          <a:p>
            <a:endParaRPr lang="en-AU" dirty="0" smtClean="0"/>
          </a:p>
          <a:p>
            <a:endParaRPr lang="en-AU" dirty="0"/>
          </a:p>
        </p:txBody>
      </p:sp>
    </p:spTree>
    <p:extLst>
      <p:ext uri="{BB962C8B-B14F-4D97-AF65-F5344CB8AC3E}">
        <p14:creationId xmlns:p14="http://schemas.microsoft.com/office/powerpoint/2010/main" val="3484535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Challenge</a:t>
            </a:r>
            <a:endParaRPr lang="en-AU" dirty="0"/>
          </a:p>
        </p:txBody>
      </p:sp>
      <p:sp>
        <p:nvSpPr>
          <p:cNvPr id="3" name="Content Placeholder 2"/>
          <p:cNvSpPr>
            <a:spLocks noGrp="1"/>
          </p:cNvSpPr>
          <p:nvPr>
            <p:ph idx="1"/>
          </p:nvPr>
        </p:nvSpPr>
        <p:spPr>
          <a:xfrm>
            <a:off x="1226253" y="2221207"/>
            <a:ext cx="9905999" cy="3541714"/>
          </a:xfrm>
        </p:spPr>
        <p:txBody>
          <a:bodyPr/>
          <a:lstStyle/>
          <a:p>
            <a:r>
              <a:rPr lang="en-AU" dirty="0" smtClean="0"/>
              <a:t>Move from social engineered workstation to domain controller</a:t>
            </a:r>
          </a:p>
          <a:p>
            <a:r>
              <a:rPr lang="en-AU" dirty="0" smtClean="0"/>
              <a:t>Where possible use only PowerShell code</a:t>
            </a:r>
          </a:p>
          <a:p>
            <a:r>
              <a:rPr lang="en-AU" dirty="0" smtClean="0"/>
              <a:t>Demo environment will be a “corporate like” environment</a:t>
            </a:r>
          </a:p>
        </p:txBody>
      </p:sp>
    </p:spTree>
    <p:extLst>
      <p:ext uri="{BB962C8B-B14F-4D97-AF65-F5344CB8AC3E}">
        <p14:creationId xmlns:p14="http://schemas.microsoft.com/office/powerpoint/2010/main" val="1449865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Advantages as an attack platform</a:t>
            </a:r>
            <a:endParaRPr lang="en-AU" dirty="0"/>
          </a:p>
        </p:txBody>
      </p:sp>
      <p:sp>
        <p:nvSpPr>
          <p:cNvPr id="3" name="Content Placeholder 2"/>
          <p:cNvSpPr>
            <a:spLocks noGrp="1"/>
          </p:cNvSpPr>
          <p:nvPr>
            <p:ph idx="1"/>
          </p:nvPr>
        </p:nvSpPr>
        <p:spPr/>
        <p:txBody>
          <a:bodyPr>
            <a:normAutofit fontScale="77500" lnSpcReduction="20000"/>
          </a:bodyPr>
          <a:lstStyle/>
          <a:p>
            <a:r>
              <a:rPr lang="en-AU" dirty="0"/>
              <a:t>Code is very easy to </a:t>
            </a:r>
            <a:r>
              <a:rPr lang="en-AU" dirty="0" smtClean="0"/>
              <a:t>develop</a:t>
            </a:r>
          </a:p>
          <a:p>
            <a:r>
              <a:rPr lang="en-AU" dirty="0" smtClean="0"/>
              <a:t>Windows integration</a:t>
            </a:r>
          </a:p>
          <a:p>
            <a:r>
              <a:rPr lang="en-AU" dirty="0" smtClean="0"/>
              <a:t>Plenty of remote execution options</a:t>
            </a:r>
          </a:p>
          <a:p>
            <a:r>
              <a:rPr lang="en-AU" dirty="0" smtClean="0"/>
              <a:t>Designed for automation against 1 – 10000000 devices</a:t>
            </a:r>
          </a:p>
          <a:p>
            <a:r>
              <a:rPr lang="en-AU" dirty="0" smtClean="0"/>
              <a:t>Limited security model</a:t>
            </a:r>
          </a:p>
          <a:p>
            <a:r>
              <a:rPr lang="en-AU" dirty="0" smtClean="0"/>
              <a:t>Antivirus products are no real concern/limitation</a:t>
            </a:r>
          </a:p>
          <a:p>
            <a:r>
              <a:rPr lang="en-AU" dirty="0" smtClean="0"/>
              <a:t>Scripts can be easily hidden from administrators</a:t>
            </a:r>
          </a:p>
          <a:p>
            <a:r>
              <a:rPr lang="en-AU" dirty="0" smtClean="0"/>
              <a:t>Installed </a:t>
            </a:r>
            <a:r>
              <a:rPr lang="en-AU" dirty="0"/>
              <a:t>by </a:t>
            </a:r>
            <a:r>
              <a:rPr lang="en-AU" sz="3900" b="1" u="sng" dirty="0" smtClean="0"/>
              <a:t>DEFAULT</a:t>
            </a:r>
            <a:endParaRPr lang="en-AU" b="1" u="sng" dirty="0"/>
          </a:p>
        </p:txBody>
      </p:sp>
    </p:spTree>
    <p:extLst>
      <p:ext uri="{BB962C8B-B14F-4D97-AF65-F5344CB8AC3E}">
        <p14:creationId xmlns:p14="http://schemas.microsoft.com/office/powerpoint/2010/main" val="230649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Real world PowerShell Malware</a:t>
            </a:r>
            <a:endParaRPr lang="en-AU" dirty="0"/>
          </a:p>
        </p:txBody>
      </p:sp>
      <p:sp>
        <p:nvSpPr>
          <p:cNvPr id="3" name="Content Placeholder 2"/>
          <p:cNvSpPr>
            <a:spLocks noGrp="1"/>
          </p:cNvSpPr>
          <p:nvPr>
            <p:ph idx="1"/>
          </p:nvPr>
        </p:nvSpPr>
        <p:spPr/>
        <p:txBody>
          <a:bodyPr/>
          <a:lstStyle/>
          <a:p>
            <a:r>
              <a:rPr lang="en-AU" dirty="0" smtClean="0"/>
              <a:t>Prior to March 2014, only a few minor instances</a:t>
            </a:r>
          </a:p>
          <a:p>
            <a:r>
              <a:rPr lang="en-AU" dirty="0" err="1" smtClean="0"/>
              <a:t>PowerWorm</a:t>
            </a:r>
            <a:r>
              <a:rPr lang="en-AU" dirty="0" smtClean="0"/>
              <a:t>:</a:t>
            </a:r>
          </a:p>
          <a:p>
            <a:pPr lvl="1"/>
            <a:r>
              <a:rPr lang="en-AU" dirty="0" err="1" smtClean="0"/>
              <a:t>Infect’s</a:t>
            </a:r>
            <a:r>
              <a:rPr lang="en-AU" dirty="0" smtClean="0"/>
              <a:t> Word and Excel documents, initial infection via macro in .doc/.</a:t>
            </a:r>
            <a:r>
              <a:rPr lang="en-AU" dirty="0" err="1" smtClean="0"/>
              <a:t>xls</a:t>
            </a:r>
            <a:endParaRPr lang="en-AU" dirty="0" smtClean="0"/>
          </a:p>
          <a:p>
            <a:pPr lvl="1"/>
            <a:r>
              <a:rPr lang="en-AU" dirty="0" smtClean="0"/>
              <a:t>First spotted by TrendMicro, analysis and rewrite by Matt </a:t>
            </a:r>
            <a:r>
              <a:rPr lang="en-AU" dirty="0" err="1" smtClean="0"/>
              <a:t>Graeber</a:t>
            </a:r>
            <a:r>
              <a:rPr lang="en-AU" dirty="0" smtClean="0"/>
              <a:t> (@</a:t>
            </a:r>
            <a:r>
              <a:rPr lang="en-AU" dirty="0" err="1" smtClean="0"/>
              <a:t>Mattifestation</a:t>
            </a:r>
            <a:r>
              <a:rPr lang="en-AU" dirty="0" smtClean="0"/>
              <a:t>)</a:t>
            </a:r>
          </a:p>
          <a:p>
            <a:r>
              <a:rPr lang="en-AU" dirty="0" err="1" smtClean="0"/>
              <a:t>PoshKoder</a:t>
            </a:r>
            <a:r>
              <a:rPr lang="en-AU" dirty="0" smtClean="0"/>
              <a:t>/</a:t>
            </a:r>
            <a:r>
              <a:rPr lang="en-AU" dirty="0" err="1" smtClean="0"/>
              <a:t>PoshCoder</a:t>
            </a:r>
            <a:r>
              <a:rPr lang="en-AU" dirty="0" smtClean="0"/>
              <a:t>:</a:t>
            </a:r>
          </a:p>
          <a:p>
            <a:pPr lvl="1"/>
            <a:r>
              <a:rPr lang="en-AU" dirty="0" err="1" smtClean="0"/>
              <a:t>PowerWorm</a:t>
            </a:r>
            <a:r>
              <a:rPr lang="en-AU" dirty="0" smtClean="0"/>
              <a:t> crossed with </a:t>
            </a:r>
            <a:r>
              <a:rPr lang="en-AU" dirty="0" err="1" smtClean="0"/>
              <a:t>CryptoLocker</a:t>
            </a:r>
            <a:endParaRPr lang="en-AU" dirty="0" smtClean="0"/>
          </a:p>
          <a:p>
            <a:pPr lvl="1"/>
            <a:r>
              <a:rPr lang="en-AU" dirty="0" smtClean="0"/>
              <a:t>Bitcoin ransom</a:t>
            </a:r>
            <a:endParaRPr lang="en-AU" dirty="0"/>
          </a:p>
        </p:txBody>
      </p:sp>
    </p:spTree>
    <p:extLst>
      <p:ext uri="{BB962C8B-B14F-4D97-AF65-F5344CB8AC3E}">
        <p14:creationId xmlns:p14="http://schemas.microsoft.com/office/powerpoint/2010/main" val="319364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PowerShell Malware</a:t>
            </a:r>
            <a:endParaRPr lang="en-AU" dirty="0"/>
          </a:p>
        </p:txBody>
      </p:sp>
      <p:sp>
        <p:nvSpPr>
          <p:cNvPr id="3" name="Content Placeholder 2"/>
          <p:cNvSpPr>
            <a:spLocks noGrp="1"/>
          </p:cNvSpPr>
          <p:nvPr>
            <p:ph idx="1"/>
          </p:nvPr>
        </p:nvSpPr>
        <p:spPr/>
        <p:txBody>
          <a:bodyPr>
            <a:normAutofit/>
          </a:bodyPr>
          <a:lstStyle/>
          <a:p>
            <a:r>
              <a:rPr lang="en-AU" dirty="0" smtClean="0"/>
              <a:t>Single Script – SystemInformation.ps1</a:t>
            </a:r>
          </a:p>
          <a:p>
            <a:r>
              <a:rPr lang="en-AU" dirty="0" smtClean="0"/>
              <a:t>Runs as a schedule task, every 5 minutes</a:t>
            </a:r>
          </a:p>
          <a:p>
            <a:r>
              <a:rPr lang="en-AU" dirty="0" smtClean="0"/>
              <a:t>Script:</a:t>
            </a:r>
          </a:p>
          <a:p>
            <a:pPr lvl="1"/>
            <a:r>
              <a:rPr lang="en-AU" dirty="0" smtClean="0"/>
              <a:t>Collects system information and more</a:t>
            </a:r>
          </a:p>
          <a:p>
            <a:pPr lvl="1"/>
            <a:r>
              <a:rPr lang="en-AU" dirty="0" smtClean="0"/>
              <a:t>Connects to C2 infrastructure, downloads a task list and executes tasks</a:t>
            </a:r>
          </a:p>
          <a:p>
            <a:pPr lvl="1"/>
            <a:r>
              <a:rPr lang="en-AU" dirty="0" smtClean="0"/>
              <a:t>Executes each task, if successful, task will not be rerun</a:t>
            </a:r>
            <a:endParaRPr lang="en-AU" dirty="0"/>
          </a:p>
          <a:p>
            <a:pPr lvl="1"/>
            <a:r>
              <a:rPr lang="en-AU" dirty="0" smtClean="0"/>
              <a:t>Tasks can be restricted to individual computers</a:t>
            </a:r>
          </a:p>
        </p:txBody>
      </p:sp>
    </p:spTree>
    <p:extLst>
      <p:ext uri="{BB962C8B-B14F-4D97-AF65-F5344CB8AC3E}">
        <p14:creationId xmlns:p14="http://schemas.microsoft.com/office/powerpoint/2010/main" val="233077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entry</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316206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Windows PowerShell </a:t>
            </a:r>
            <a:r>
              <a:rPr lang="en-AU" dirty="0" err="1" smtClean="0"/>
              <a:t>Remoting</a:t>
            </a:r>
            <a:r>
              <a:rPr lang="en-AU" dirty="0" smtClean="0"/>
              <a:t> and </a:t>
            </a:r>
            <a:r>
              <a:rPr lang="en-AU" dirty="0" err="1" smtClean="0"/>
              <a:t>WinRM</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PowerShell </a:t>
            </a:r>
            <a:r>
              <a:rPr lang="en-AU" dirty="0" err="1" smtClean="0"/>
              <a:t>Remoting</a:t>
            </a:r>
            <a:r>
              <a:rPr lang="en-AU" dirty="0" smtClean="0"/>
              <a:t> is based upon </a:t>
            </a:r>
            <a:r>
              <a:rPr lang="en-AU" dirty="0" err="1" smtClean="0"/>
              <a:t>WinRM</a:t>
            </a:r>
            <a:r>
              <a:rPr lang="en-AU" dirty="0" smtClean="0"/>
              <a:t>, Microsoft’s WS-Management implementation</a:t>
            </a:r>
          </a:p>
          <a:p>
            <a:r>
              <a:rPr lang="en-AU" dirty="0" smtClean="0"/>
              <a:t>Supports execution in 3 ways:</a:t>
            </a:r>
          </a:p>
          <a:p>
            <a:pPr lvl="1"/>
            <a:r>
              <a:rPr lang="en-AU" dirty="0" smtClean="0"/>
              <a:t>Remote enabled commands</a:t>
            </a:r>
          </a:p>
          <a:p>
            <a:pPr lvl="1"/>
            <a:r>
              <a:rPr lang="en-AU" dirty="0" smtClean="0"/>
              <a:t>Remotely executed script blocks</a:t>
            </a:r>
          </a:p>
          <a:p>
            <a:pPr lvl="1"/>
            <a:r>
              <a:rPr lang="en-AU" dirty="0" smtClean="0"/>
              <a:t>Remote sessions </a:t>
            </a:r>
          </a:p>
          <a:p>
            <a:r>
              <a:rPr lang="en-AU" dirty="0"/>
              <a:t>Security Model = Trusted Devices + User </a:t>
            </a:r>
            <a:r>
              <a:rPr lang="en-AU" dirty="0" smtClean="0"/>
              <a:t>Credentials</a:t>
            </a:r>
          </a:p>
          <a:p>
            <a:r>
              <a:rPr lang="en-AU" dirty="0" err="1" smtClean="0"/>
              <a:t>WinRM</a:t>
            </a:r>
            <a:r>
              <a:rPr lang="en-AU" dirty="0" smtClean="0"/>
              <a:t> is required for the Windows Server Manager </a:t>
            </a:r>
            <a:endParaRPr lang="en-AU" dirty="0"/>
          </a:p>
          <a:p>
            <a:r>
              <a:rPr lang="en-AU" dirty="0" err="1" smtClean="0"/>
              <a:t>WinRM</a:t>
            </a:r>
            <a:r>
              <a:rPr lang="en-AU" dirty="0" smtClean="0"/>
              <a:t> is enabled by </a:t>
            </a:r>
            <a:r>
              <a:rPr lang="en-AU" sz="3900" b="1" u="sng" dirty="0" smtClean="0"/>
              <a:t>DEFAULT on Windows 2012(R2) Server</a:t>
            </a:r>
            <a:endParaRPr lang="en-AU" sz="2600" dirty="0" smtClean="0"/>
          </a:p>
          <a:p>
            <a:r>
              <a:rPr lang="en-AU" dirty="0" err="1"/>
              <a:t>WinRM</a:t>
            </a:r>
            <a:r>
              <a:rPr lang="en-AU" dirty="0"/>
              <a:t> is allowed through Windows Firewall on all network profiles!</a:t>
            </a:r>
          </a:p>
        </p:txBody>
      </p:sp>
    </p:spTree>
    <p:extLst>
      <p:ext uri="{BB962C8B-B14F-4D97-AF65-F5344CB8AC3E}">
        <p14:creationId xmlns:p14="http://schemas.microsoft.com/office/powerpoint/2010/main" val="2520501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25AF2EF84F1849AC79768B27E72E57" ma:contentTypeVersion="0" ma:contentTypeDescription="Create a new document." ma:contentTypeScope="" ma:versionID="aca1fcd7c92fe96dc5baf0cb4350cdab">
  <xsd:schema xmlns:xsd="http://www.w3.org/2001/XMLSchema" xmlns:xs="http://www.w3.org/2001/XMLSchema" xmlns:p="http://schemas.microsoft.com/office/2006/metadata/properties" targetNamespace="http://schemas.microsoft.com/office/2006/metadata/properties" ma:root="true" ma:fieldsID="477da035f41168f1c78b33c63ab55f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1E4206-952A-4EC7-AE93-D63D83E3B14D}"/>
</file>

<file path=customXml/itemProps2.xml><?xml version="1.0" encoding="utf-8"?>
<ds:datastoreItem xmlns:ds="http://schemas.openxmlformats.org/officeDocument/2006/customXml" ds:itemID="{2659F47C-B9DC-4845-B2B1-C5B571DD9471}"/>
</file>

<file path=customXml/itemProps3.xml><?xml version="1.0" encoding="utf-8"?>
<ds:datastoreItem xmlns:ds="http://schemas.openxmlformats.org/officeDocument/2006/customXml" ds:itemID="{3E63A301-3896-44EE-A60C-FE01AB91D980}"/>
</file>

<file path=docProps/app.xml><?xml version="1.0" encoding="utf-8"?>
<Properties xmlns="http://schemas.openxmlformats.org/officeDocument/2006/extended-properties" xmlns:vt="http://schemas.openxmlformats.org/officeDocument/2006/docPropsVTypes">
  <Template>TC104033919[[fn=Circuit]]</Template>
  <TotalTime>10816</TotalTime>
  <Words>3522</Words>
  <Application>Microsoft Office PowerPoint</Application>
  <PresentationFormat>Widescreen</PresentationFormat>
  <Paragraphs>200</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Tw Cen MT</vt:lpstr>
      <vt:lpstr>Wingdings</vt:lpstr>
      <vt:lpstr>Circuit</vt:lpstr>
      <vt:lpstr>PowerShell Shenanigans Lateral Movement with PowerShell</vt:lpstr>
      <vt:lpstr>About:Me</vt:lpstr>
      <vt:lpstr>Outline</vt:lpstr>
      <vt:lpstr>Challenge</vt:lpstr>
      <vt:lpstr>Advantages as an attack platform</vt:lpstr>
      <vt:lpstr>Real world PowerShell Malware</vt:lpstr>
      <vt:lpstr>My PowerShell Malware</vt:lpstr>
      <vt:lpstr>Demo: The entry</vt:lpstr>
      <vt:lpstr>Windows PowerShell Remoting and WinRM</vt:lpstr>
      <vt:lpstr>Demo: The DC</vt:lpstr>
      <vt:lpstr>PowerShell Security Features</vt:lpstr>
      <vt:lpstr>Execution Policy</vt:lpstr>
      <vt:lpstr>Bypassing Execution Policy</vt:lpstr>
      <vt:lpstr>Demo: The HASHES</vt:lpstr>
      <vt:lpstr>Defence of the dark arts</vt:lpstr>
      <vt:lpstr>WinRM, not just an Internal Issue</vt:lpstr>
      <vt:lpstr>Links</vt:lpstr>
      <vt:lpstr>More 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Shenanigans</dc:title>
  <dc:creator>Kieran Jacobsen</dc:creator>
  <cp:lastModifiedBy>Kieran Jacobsen</cp:lastModifiedBy>
  <cp:revision>190</cp:revision>
  <dcterms:created xsi:type="dcterms:W3CDTF">2014-01-26T09:21:15Z</dcterms:created>
  <dcterms:modified xsi:type="dcterms:W3CDTF">2014-05-22T12:56:31Z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0x0101003D25AF2EF84F1849AC79768B27E72E57</vt:lpwstr>
  </property>
  <property fmtid="{D5CDD505-2E9C-101B-9397-08002B2CF9AE}" pid="3" name="IsMyDocuments">
    <vt:bool>true</vt:bool>
  </property>
</Properties>
</file>