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23"/>
  </p:notesMasterIdLst>
  <p:sldIdLst>
    <p:sldId id="256" r:id="rId2"/>
    <p:sldId id="278" r:id="rId3"/>
    <p:sldId id="267" r:id="rId4"/>
    <p:sldId id="282" r:id="rId5"/>
    <p:sldId id="258" r:id="rId6"/>
    <p:sldId id="280" r:id="rId7"/>
    <p:sldId id="295" r:id="rId8"/>
    <p:sldId id="279" r:id="rId9"/>
    <p:sldId id="263" r:id="rId10"/>
    <p:sldId id="296" r:id="rId11"/>
    <p:sldId id="283" r:id="rId12"/>
    <p:sldId id="284" r:id="rId13"/>
    <p:sldId id="285" r:id="rId14"/>
    <p:sldId id="286" r:id="rId15"/>
    <p:sldId id="287" r:id="rId16"/>
    <p:sldId id="289" r:id="rId17"/>
    <p:sldId id="294" r:id="rId18"/>
    <p:sldId id="290" r:id="rId19"/>
    <p:sldId id="293" r:id="rId20"/>
    <p:sldId id="292" r:id="rId21"/>
    <p:sldId id="270" r:id="rId2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6" autoAdjust="0"/>
    <p:restoredTop sz="69579" autoAdjust="0"/>
  </p:normalViewPr>
  <p:slideViewPr>
    <p:cSldViewPr snapToGrid="0">
      <p:cViewPr varScale="1">
        <p:scale>
          <a:sx n="59" d="100"/>
          <a:sy n="59" d="100"/>
        </p:scale>
        <p:origin x="1026" y="5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A1A77-B7BF-4D95-A3C3-8B076DD4B135}" type="datetimeFigureOut">
              <a:rPr lang="en-AU" smtClean="0"/>
              <a:t>2012-11-03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87971-6903-4168-8BF0-0F2699F38297}" type="slidenum">
              <a:rPr lang="en-AU" smtClean="0"/>
              <a:t>‹#›</a:t>
            </a:fld>
            <a:endParaRPr lang="en-AU"/>
          </a:p>
        </p:txBody>
      </p:sp>
    </p:spTree>
    <p:extLst>
      <p:ext uri="{BB962C8B-B14F-4D97-AF65-F5344CB8AC3E}">
        <p14:creationId xmlns:p14="http://schemas.microsoft.com/office/powerpoint/2010/main" val="1007274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Hello everyone, my name</a:t>
            </a:r>
            <a:r>
              <a:rPr lang="en-AU" baseline="0" dirty="0" smtClean="0"/>
              <a:t> is Kieran Jacobsen, I work for HP Enterprise Services as an Application Engineer, I actually started there almost 12 months ago, just a week before the last infrastructure Saturday. Over the last year, my major focus has been automation with PowerShell, with tasks ranging from monitoring, management and deployment automation. I love PowerShell, I have been involved in PowerShell since the days where it was called Monad, and it is something that I not only use for work but also for personal use. If you attend my other session, you will get to see malware I have written in PowerShell.</a:t>
            </a:r>
          </a:p>
          <a:p>
            <a:endParaRPr lang="en-AU" baseline="0" dirty="0" smtClean="0"/>
          </a:p>
          <a:p>
            <a:r>
              <a:rPr lang="en-AU" baseline="0" dirty="0" smtClean="0"/>
              <a:t>My aim today is start you all down the path of writing and maintaining good PowerShell code, with a focus on simplicity and reuse, and if you also document and comment your code that would be great too. </a:t>
            </a: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1</a:t>
            </a:fld>
            <a:endParaRPr lang="en-AU"/>
          </a:p>
        </p:txBody>
      </p:sp>
    </p:spTree>
    <p:extLst>
      <p:ext uri="{BB962C8B-B14F-4D97-AF65-F5344CB8AC3E}">
        <p14:creationId xmlns:p14="http://schemas.microsoft.com/office/powerpoint/2010/main" val="4206418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let’s bring together what we have just covered and</a:t>
            </a:r>
            <a:r>
              <a:rPr lang="en-AU" baseline="0" dirty="0" smtClean="0"/>
              <a:t> write some code. First I will show you how to get a web page, then a </a:t>
            </a:r>
            <a:r>
              <a:rPr lang="en-AU" baseline="0" dirty="0" err="1" smtClean="0"/>
              <a:t>cmdlet</a:t>
            </a:r>
            <a:r>
              <a:rPr lang="en-AU" baseline="0" dirty="0" smtClean="0"/>
              <a:t> to do the work. We can then look at download files, and of course, a </a:t>
            </a:r>
            <a:r>
              <a:rPr lang="en-AU" baseline="0" dirty="0" err="1" smtClean="0"/>
              <a:t>cmdlet</a:t>
            </a:r>
            <a:r>
              <a:rPr lang="en-AU" baseline="0" dirty="0" smtClean="0"/>
              <a:t> to do that. Posting or submitting data to a page is something we can then quickly cover. I will then show you how to write a module containing all of the </a:t>
            </a:r>
            <a:r>
              <a:rPr lang="en-AU" baseline="0" dirty="0" err="1" smtClean="0"/>
              <a:t>cmdlets</a:t>
            </a:r>
            <a:r>
              <a:rPr lang="en-AU" baseline="0" dirty="0" smtClean="0"/>
              <a:t>.</a:t>
            </a:r>
          </a:p>
          <a:p>
            <a:endParaRPr lang="en-AU" baseline="0" dirty="0" smtClean="0"/>
          </a:p>
          <a:p>
            <a:r>
              <a:rPr lang="en-AU" baseline="0" dirty="0" smtClean="0"/>
              <a:t>We will then build on those web functions by building a </a:t>
            </a:r>
            <a:r>
              <a:rPr lang="en-AU" baseline="0" dirty="0" err="1" smtClean="0"/>
              <a:t>cmdlet</a:t>
            </a:r>
            <a:r>
              <a:rPr lang="en-AU" baseline="0" dirty="0" smtClean="0"/>
              <a:t> to send push notifications to a mobile.</a:t>
            </a:r>
          </a:p>
          <a:p>
            <a:endParaRPr lang="en-AU" baseline="0" dirty="0" smtClean="0"/>
          </a:p>
          <a:p>
            <a:r>
              <a:rPr lang="en-AU" baseline="0" dirty="0" smtClean="0"/>
              <a:t>Then finally a script to download the </a:t>
            </a:r>
            <a:r>
              <a:rPr lang="en-AU" baseline="0" dirty="0" err="1" smtClean="0"/>
              <a:t>sysinternals</a:t>
            </a:r>
            <a:r>
              <a:rPr lang="en-AU" baseline="0" dirty="0" smtClean="0"/>
              <a:t> tools to c:\downloads, and send a notification to my mobile.</a:t>
            </a:r>
          </a:p>
          <a:p>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10</a:t>
            </a:fld>
            <a:endParaRPr lang="en-AU"/>
          </a:p>
        </p:txBody>
      </p:sp>
    </p:spTree>
    <p:extLst>
      <p:ext uri="{BB962C8B-B14F-4D97-AF65-F5344CB8AC3E}">
        <p14:creationId xmlns:p14="http://schemas.microsoft.com/office/powerpoint/2010/main" val="417714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lets look at getting a web page, and returning the html as a string in </a:t>
            </a:r>
            <a:r>
              <a:rPr lang="en-AU" baseline="0" dirty="0" err="1" smtClean="0"/>
              <a:t>powershell</a:t>
            </a:r>
            <a:r>
              <a:rPr lang="en-AU" baseline="0" dirty="0" smtClean="0"/>
              <a:t>.</a:t>
            </a:r>
          </a:p>
          <a:p>
            <a:endParaRPr lang="en-AU" baseline="0" dirty="0" smtClean="0"/>
          </a:p>
          <a:p>
            <a:r>
              <a:rPr lang="en-AU" baseline="0" dirty="0" smtClean="0"/>
              <a:t>Well, its pretty easy, because </a:t>
            </a:r>
            <a:r>
              <a:rPr lang="en-AU" baseline="0" dirty="0" err="1" smtClean="0"/>
              <a:t>powershell</a:t>
            </a:r>
            <a:r>
              <a:rPr lang="en-AU" baseline="0" dirty="0" smtClean="0"/>
              <a:t> can access any </a:t>
            </a:r>
            <a:r>
              <a:rPr lang="en-AU" baseline="0" dirty="0" err="1" smtClean="0"/>
              <a:t>.net</a:t>
            </a:r>
            <a:r>
              <a:rPr lang="en-AU" baseline="0" dirty="0" smtClean="0"/>
              <a:t> framework object, in this case, the </a:t>
            </a:r>
            <a:r>
              <a:rPr lang="en-AU" baseline="0" dirty="0" err="1" smtClean="0"/>
              <a:t>webclient</a:t>
            </a:r>
            <a:r>
              <a:rPr lang="en-AU" baseline="0" dirty="0" smtClean="0"/>
              <a:t> object.</a:t>
            </a:r>
          </a:p>
          <a:p>
            <a:endParaRPr lang="en-AU" baseline="0" dirty="0" smtClean="0"/>
          </a:p>
          <a:p>
            <a:r>
              <a:rPr lang="en-AU" baseline="0" dirty="0" smtClean="0"/>
              <a:t>Steps:</a:t>
            </a:r>
          </a:p>
          <a:p>
            <a:pPr marL="171450" indent="-171450">
              <a:buFont typeface="Arial" panose="020B0604020202020204" pitchFamily="34" charset="0"/>
              <a:buChar char="•"/>
            </a:pPr>
            <a:r>
              <a:rPr lang="en-AU" baseline="0" dirty="0" smtClean="0"/>
              <a:t>To get say, the *********, we first need an instance of the </a:t>
            </a:r>
            <a:r>
              <a:rPr lang="en-AU" baseline="0" dirty="0" err="1" smtClean="0"/>
              <a:t>webclient</a:t>
            </a:r>
            <a:r>
              <a:rPr lang="en-AU" baseline="0" dirty="0" smtClean="0"/>
              <a:t> object, we use new-object </a:t>
            </a:r>
            <a:r>
              <a:rPr lang="en-AU" baseline="0" dirty="0" err="1" smtClean="0"/>
              <a:t>cmdlet</a:t>
            </a:r>
            <a:r>
              <a:rPr lang="en-AU" baseline="0" dirty="0" smtClean="0"/>
              <a:t> for that  </a:t>
            </a:r>
          </a:p>
          <a:p>
            <a:pPr marL="171450" indent="-171450">
              <a:buFont typeface="Arial" panose="020B0604020202020204" pitchFamily="34" charset="0"/>
              <a:buChar char="•"/>
            </a:pPr>
            <a:r>
              <a:rPr lang="en-AU" baseline="0" dirty="0" smtClean="0"/>
              <a:t>$</a:t>
            </a:r>
            <a:r>
              <a:rPr lang="en-AU" baseline="0" dirty="0" err="1" smtClean="0"/>
              <a:t>wc</a:t>
            </a:r>
            <a:r>
              <a:rPr lang="en-AU" baseline="0" dirty="0" smtClean="0"/>
              <a:t> = new-object </a:t>
            </a:r>
            <a:r>
              <a:rPr lang="en-AU" baseline="0" dirty="0" err="1" smtClean="0"/>
              <a:t>net.webclient</a:t>
            </a:r>
            <a:endParaRPr lang="en-AU" baseline="0" dirty="0" smtClean="0"/>
          </a:p>
          <a:p>
            <a:pPr marL="171450" indent="-171450">
              <a:buFont typeface="Arial" panose="020B0604020202020204" pitchFamily="34" charset="0"/>
              <a:buChar char="•"/>
            </a:pPr>
            <a:r>
              <a:rPr lang="en-AU" baseline="0" dirty="0" smtClean="0"/>
              <a:t>Then to get the page and store it into a variable called page, simply call the </a:t>
            </a:r>
            <a:r>
              <a:rPr lang="en-AU" baseline="0" dirty="0" err="1" smtClean="0"/>
              <a:t>webclients</a:t>
            </a:r>
            <a:r>
              <a:rPr lang="en-AU" baseline="0" dirty="0" smtClean="0"/>
              <a:t> download string function, specifying the </a:t>
            </a:r>
            <a:r>
              <a:rPr lang="en-AU" baseline="0" dirty="0" err="1" smtClean="0"/>
              <a:t>url</a:t>
            </a:r>
            <a:endParaRPr lang="en-AU" baseline="0" dirty="0" smtClean="0"/>
          </a:p>
          <a:p>
            <a:pPr marL="171450" indent="-171450">
              <a:buFont typeface="Arial" panose="020B0604020202020204" pitchFamily="34" charset="0"/>
              <a:buChar char="•"/>
            </a:pPr>
            <a:r>
              <a:rPr lang="en-AU" baseline="0" dirty="0" smtClean="0"/>
              <a:t>$page = $</a:t>
            </a:r>
            <a:r>
              <a:rPr lang="en-AU" baseline="0" dirty="0" err="1" smtClean="0"/>
              <a:t>wc.downloadstring</a:t>
            </a:r>
            <a:r>
              <a:rPr lang="en-AU" baseline="0" dirty="0" smtClean="0"/>
              <a:t>(“http://whatismyip.azurewebsites.net/getip.aspx”)</a:t>
            </a:r>
          </a:p>
          <a:p>
            <a:pPr marL="171450" indent="-171450">
              <a:buFont typeface="Arial" panose="020B0604020202020204" pitchFamily="34" charset="0"/>
              <a:buChar char="•"/>
            </a:pPr>
            <a:r>
              <a:rPr lang="en-AU" baseline="0" dirty="0" smtClean="0"/>
              <a:t>And we can see we got the html for that page, which is my external </a:t>
            </a:r>
            <a:r>
              <a:rPr lang="en-AU" baseline="0" dirty="0" err="1" smtClean="0"/>
              <a:t>ip</a:t>
            </a:r>
            <a:r>
              <a:rPr lang="en-AU" baseline="0" dirty="0" smtClean="0"/>
              <a:t> address!</a:t>
            </a:r>
          </a:p>
          <a:p>
            <a:pPr marL="171450" indent="-171450">
              <a:buFont typeface="Arial" panose="020B0604020202020204" pitchFamily="34" charset="0"/>
              <a:buChar char="•"/>
            </a:pPr>
            <a:r>
              <a:rPr lang="en-AU" baseline="0" dirty="0" smtClean="0"/>
              <a:t>$page</a:t>
            </a:r>
          </a:p>
          <a:p>
            <a:endParaRPr lang="en-AU" baseline="0" dirty="0" smtClean="0"/>
          </a:p>
          <a:p>
            <a:r>
              <a:rPr lang="en-AU" baseline="0" dirty="0" smtClean="0"/>
              <a:t>It is all very simple!</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53F87971-6903-4168-8BF0-0F2699F38297}" type="slidenum">
              <a:rPr lang="en-AU" smtClean="0"/>
              <a:t>11</a:t>
            </a:fld>
            <a:endParaRPr lang="en-AU"/>
          </a:p>
        </p:txBody>
      </p:sp>
    </p:spTree>
    <p:extLst>
      <p:ext uri="{BB962C8B-B14F-4D97-AF65-F5344CB8AC3E}">
        <p14:creationId xmlns:p14="http://schemas.microsoft.com/office/powerpoint/2010/main" val="722426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Lets take a look at a </a:t>
            </a:r>
            <a:r>
              <a:rPr lang="en-AU" dirty="0" err="1" smtClean="0"/>
              <a:t>cmdlet</a:t>
            </a:r>
            <a:r>
              <a:rPr lang="en-AU" baseline="0" dirty="0" smtClean="0"/>
              <a:t> that I have created to perform the code above:</a:t>
            </a:r>
          </a:p>
          <a:p>
            <a:pPr marL="171450" indent="-171450">
              <a:buFont typeface="Arial" panose="020B0604020202020204" pitchFamily="34" charset="0"/>
              <a:buChar char="•"/>
            </a:pPr>
            <a:r>
              <a:rPr lang="en-AU" baseline="0" dirty="0" smtClean="0"/>
              <a:t>Open get-webpage in primal script</a:t>
            </a:r>
          </a:p>
          <a:p>
            <a:pPr marL="171450" indent="-171450">
              <a:buFont typeface="Arial" panose="020B0604020202020204" pitchFamily="34" charset="0"/>
              <a:buChar char="•"/>
            </a:pPr>
            <a:r>
              <a:rPr lang="en-AU" baseline="0" dirty="0" smtClean="0"/>
              <a:t>Show the comment based help</a:t>
            </a:r>
          </a:p>
          <a:p>
            <a:pPr marL="171450" indent="-171450">
              <a:buFont typeface="Arial" panose="020B0604020202020204" pitchFamily="34" charset="0"/>
              <a:buChar char="•"/>
            </a:pPr>
            <a:r>
              <a:rPr lang="en-AU" baseline="0" dirty="0" err="1" smtClean="0"/>
              <a:t>CMDLEt</a:t>
            </a:r>
            <a:r>
              <a:rPr lang="en-AU" baseline="0" dirty="0" smtClean="0"/>
              <a:t> binding</a:t>
            </a:r>
          </a:p>
          <a:p>
            <a:pPr marL="171450" indent="-171450">
              <a:buFont typeface="Arial" panose="020B0604020202020204" pitchFamily="34" charset="0"/>
              <a:buChar char="•"/>
            </a:pPr>
            <a:r>
              <a:rPr lang="en-AU" baseline="0" dirty="0" smtClean="0"/>
              <a:t>Now you can see that I have specified some parameters, there is an obvious one, called </a:t>
            </a:r>
            <a:r>
              <a:rPr lang="en-AU" baseline="0" dirty="0" err="1" smtClean="0"/>
              <a:t>url</a:t>
            </a:r>
            <a:r>
              <a:rPr lang="en-AU" baseline="0" dirty="0" smtClean="0"/>
              <a:t>, that’s the page we want to download, that’s a mandatory parameter, the others all tweak the </a:t>
            </a:r>
            <a:r>
              <a:rPr lang="en-AU" baseline="0" dirty="0" err="1" smtClean="0"/>
              <a:t>webclient</a:t>
            </a:r>
            <a:r>
              <a:rPr lang="en-AU" baseline="0" dirty="0" smtClean="0"/>
              <a:t> object, and we don’t need them. They are here because I need them for scripts at home and at work.</a:t>
            </a:r>
          </a:p>
          <a:p>
            <a:pPr marL="171450" indent="-171450">
              <a:buFont typeface="Arial" panose="020B0604020202020204" pitchFamily="34" charset="0"/>
              <a:buChar char="•"/>
            </a:pPr>
            <a:r>
              <a:rPr lang="en-AU" baseline="0" dirty="0" smtClean="0"/>
              <a:t>Then we have the body of the </a:t>
            </a:r>
            <a:r>
              <a:rPr lang="en-AU" baseline="0" dirty="0" err="1" smtClean="0"/>
              <a:t>cmdlet</a:t>
            </a:r>
            <a:endParaRPr lang="en-AU" baseline="0" dirty="0" smtClean="0"/>
          </a:p>
          <a:p>
            <a:pPr marL="171450" indent="-171450">
              <a:buFont typeface="Arial" panose="020B0604020202020204" pitchFamily="34" charset="0"/>
              <a:buChar char="•"/>
            </a:pPr>
            <a:r>
              <a:rPr lang="en-AU" baseline="0" dirty="0" smtClean="0"/>
              <a:t>We create the </a:t>
            </a:r>
            <a:r>
              <a:rPr lang="en-AU" baseline="0" dirty="0" err="1" smtClean="0"/>
              <a:t>webclient</a:t>
            </a:r>
            <a:r>
              <a:rPr lang="en-AU" baseline="0" dirty="0" smtClean="0"/>
              <a:t> object</a:t>
            </a:r>
          </a:p>
          <a:p>
            <a:pPr marL="171450" indent="-171450">
              <a:buFont typeface="Arial" panose="020B0604020202020204" pitchFamily="34" charset="0"/>
              <a:buChar char="•"/>
            </a:pPr>
            <a:r>
              <a:rPr lang="en-AU" baseline="0" dirty="0" smtClean="0"/>
              <a:t>Just ignore these if statements, they are to do with the optional parameters</a:t>
            </a:r>
          </a:p>
          <a:p>
            <a:pPr marL="171450" indent="-171450">
              <a:buFont typeface="Arial" panose="020B0604020202020204" pitchFamily="34" charset="0"/>
              <a:buChar char="•"/>
            </a:pPr>
            <a:r>
              <a:rPr lang="en-AU" baseline="0" dirty="0" smtClean="0"/>
              <a:t>I </a:t>
            </a:r>
            <a:r>
              <a:rPr lang="en-AU" baseline="0" dirty="0" err="1" smtClean="0"/>
              <a:t>enfoce</a:t>
            </a:r>
            <a:r>
              <a:rPr lang="en-AU" baseline="0" dirty="0" smtClean="0"/>
              <a:t> UTF8 as the encoding, this is something I always set whenever I use the </a:t>
            </a:r>
            <a:r>
              <a:rPr lang="en-AU" baseline="0" dirty="0" err="1" smtClean="0"/>
              <a:t>webclient</a:t>
            </a:r>
            <a:endParaRPr lang="en-AU" baseline="0" dirty="0" smtClean="0"/>
          </a:p>
          <a:p>
            <a:pPr marL="171450" indent="-171450">
              <a:buFont typeface="Arial" panose="020B0604020202020204" pitchFamily="34" charset="0"/>
              <a:buChar char="•"/>
            </a:pPr>
            <a:r>
              <a:rPr lang="en-AU" baseline="0" dirty="0" smtClean="0"/>
              <a:t>A variable to contain the result</a:t>
            </a:r>
          </a:p>
          <a:p>
            <a:pPr marL="171450" indent="-171450">
              <a:buFont typeface="Arial" panose="020B0604020202020204" pitchFamily="34" charset="0"/>
              <a:buChar char="•"/>
            </a:pPr>
            <a:r>
              <a:rPr lang="en-AU" baseline="0" dirty="0" smtClean="0"/>
              <a:t>We call </a:t>
            </a:r>
            <a:r>
              <a:rPr lang="en-AU" baseline="0" dirty="0" err="1" smtClean="0"/>
              <a:t>downloadstring</a:t>
            </a:r>
            <a:r>
              <a:rPr lang="en-AU" baseline="0" dirty="0" smtClean="0"/>
              <a:t> in a try catch block, any errors, will be sent back to the caller using the throw</a:t>
            </a:r>
          </a:p>
          <a:p>
            <a:pPr marL="171450" indent="-171450">
              <a:buFont typeface="Arial" panose="020B0604020202020204" pitchFamily="34" charset="0"/>
              <a:buChar char="•"/>
            </a:pPr>
            <a:r>
              <a:rPr lang="en-AU" baseline="0" dirty="0" smtClean="0"/>
              <a:t>Return the result</a:t>
            </a:r>
          </a:p>
          <a:p>
            <a:pPr marL="0" indent="0">
              <a:buFont typeface="Arial" panose="020B0604020202020204" pitchFamily="34" charset="0"/>
              <a:buNone/>
            </a:pPr>
            <a:r>
              <a:rPr lang="en-AU" baseline="0" dirty="0" smtClean="0"/>
              <a:t>Now lets see the code:</a:t>
            </a:r>
          </a:p>
          <a:p>
            <a:pPr marL="171450" indent="-171450">
              <a:buFont typeface="Arial" panose="020B0604020202020204" pitchFamily="34" charset="0"/>
              <a:buChar char="•"/>
            </a:pPr>
            <a:r>
              <a:rPr lang="en-AU" baseline="0" dirty="0" smtClean="0"/>
              <a:t>New shell</a:t>
            </a:r>
          </a:p>
          <a:p>
            <a:pPr marL="171450" indent="-171450">
              <a:buFont typeface="Arial" panose="020B0604020202020204" pitchFamily="34" charset="0"/>
              <a:buChar char="•"/>
            </a:pPr>
            <a:r>
              <a:rPr lang="en-AU" baseline="0" dirty="0" smtClean="0"/>
              <a:t>Import function only</a:t>
            </a:r>
          </a:p>
          <a:p>
            <a:pPr marL="171450" indent="-171450">
              <a:buFont typeface="Arial" panose="020B0604020202020204" pitchFamily="34" charset="0"/>
              <a:buChar char="•"/>
            </a:pPr>
            <a:r>
              <a:rPr lang="en-AU" baseline="0" dirty="0" smtClean="0"/>
              <a:t>Get-help get-webpage</a:t>
            </a:r>
          </a:p>
          <a:p>
            <a:pPr marL="171450" indent="-171450">
              <a:buFont typeface="Arial" panose="020B0604020202020204" pitchFamily="34" charset="0"/>
              <a:buChar char="•"/>
            </a:pPr>
            <a:r>
              <a:rPr lang="en-AU" baseline="0" dirty="0" smtClean="0"/>
              <a:t>You can see how we have all of this really useful help information</a:t>
            </a:r>
          </a:p>
          <a:p>
            <a:pPr marL="171450" indent="-171450">
              <a:buFont typeface="Arial" panose="020B0604020202020204" pitchFamily="34" charset="0"/>
              <a:buChar char="•"/>
            </a:pPr>
            <a:r>
              <a:rPr lang="en-AU" baseline="0" dirty="0" smtClean="0"/>
              <a:t>Get-webpage http://whatismyip.azurewebsites.net/getip.aspx see the cool data returned?</a:t>
            </a:r>
          </a:p>
          <a:p>
            <a:pPr marL="171450" indent="-171450">
              <a:buFont typeface="Arial" panose="020B0604020202020204" pitchFamily="34" charset="0"/>
              <a:buChar char="•"/>
            </a:pPr>
            <a:r>
              <a:rPr lang="en-AU" baseline="0" dirty="0" smtClean="0"/>
              <a:t>Close that shell</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12</a:t>
            </a:fld>
            <a:endParaRPr lang="en-AU"/>
          </a:p>
        </p:txBody>
      </p:sp>
    </p:spTree>
    <p:extLst>
      <p:ext uri="{BB962C8B-B14F-4D97-AF65-F5344CB8AC3E}">
        <p14:creationId xmlns:p14="http://schemas.microsoft.com/office/powerpoint/2010/main" val="1582774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how about downloading</a:t>
            </a:r>
            <a:r>
              <a:rPr lang="en-AU" baseline="0" dirty="0" smtClean="0"/>
              <a:t> a file?</a:t>
            </a:r>
          </a:p>
          <a:p>
            <a:endParaRPr lang="en-AU" baseline="0" dirty="0" smtClean="0"/>
          </a:p>
          <a:p>
            <a:r>
              <a:rPr lang="en-AU" baseline="0" dirty="0" smtClean="0"/>
              <a:t>Well, we use the </a:t>
            </a:r>
            <a:r>
              <a:rPr lang="en-AU" baseline="0" dirty="0" err="1" smtClean="0"/>
              <a:t>webclients</a:t>
            </a:r>
            <a:r>
              <a:rPr lang="en-AU" baseline="0" dirty="0" smtClean="0"/>
              <a:t> download file method for that.</a:t>
            </a:r>
          </a:p>
          <a:p>
            <a:endParaRPr lang="en-AU" baseline="0" dirty="0" smtClean="0"/>
          </a:p>
          <a:p>
            <a:r>
              <a:rPr lang="en-AU" baseline="0" dirty="0" smtClean="0"/>
              <a:t>Steps</a:t>
            </a:r>
          </a:p>
          <a:p>
            <a:pPr marL="171450" indent="-171450">
              <a:buFont typeface="Arial" panose="020B0604020202020204" pitchFamily="34" charset="0"/>
              <a:buChar char="•"/>
            </a:pPr>
            <a:r>
              <a:rPr lang="en-AU" baseline="0" dirty="0" smtClean="0"/>
              <a:t>Switch to existing shell</a:t>
            </a:r>
          </a:p>
          <a:p>
            <a:pPr marL="171450" indent="-171450">
              <a:buFont typeface="Arial" panose="020B0604020202020204" pitchFamily="34" charset="0"/>
              <a:buChar char="•"/>
            </a:pPr>
            <a:r>
              <a:rPr lang="en-AU" baseline="0" dirty="0" smtClean="0"/>
              <a:t>All we do is call download file, with the </a:t>
            </a:r>
            <a:r>
              <a:rPr lang="en-AU" baseline="0" dirty="0" err="1" smtClean="0"/>
              <a:t>url</a:t>
            </a:r>
            <a:r>
              <a:rPr lang="en-AU" baseline="0" dirty="0" smtClean="0"/>
              <a:t> to the file, and the local filename we wish to use</a:t>
            </a:r>
          </a:p>
          <a:p>
            <a:pPr marL="171450" indent="-171450">
              <a:buFont typeface="Arial" panose="020B0604020202020204" pitchFamily="34" charset="0"/>
              <a:buChar char="•"/>
            </a:pPr>
            <a:r>
              <a:rPr lang="en-AU" baseline="0" dirty="0" smtClean="0"/>
              <a:t>$</a:t>
            </a:r>
            <a:r>
              <a:rPr lang="en-AU" baseline="0" dirty="0" err="1" smtClean="0"/>
              <a:t>wc.downloadfile</a:t>
            </a:r>
            <a:r>
              <a:rPr lang="en-AU" baseline="0" dirty="0" smtClean="0"/>
              <a:t>(“http://live.sysinternals.com/ZoomIt64.exe”, “ZoomIt64.exe”)</a:t>
            </a:r>
          </a:p>
          <a:p>
            <a:pPr marL="171450" indent="-171450">
              <a:buFont typeface="Arial" panose="020B0604020202020204" pitchFamily="34" charset="0"/>
              <a:buChar char="•"/>
            </a:pPr>
            <a:r>
              <a:rPr lang="en-AU" baseline="0" dirty="0" err="1" smtClean="0"/>
              <a:t>Ls</a:t>
            </a:r>
            <a:r>
              <a:rPr lang="en-AU" baseline="0" dirty="0" smtClean="0"/>
              <a:t> to show file is there</a:t>
            </a:r>
          </a:p>
        </p:txBody>
      </p:sp>
      <p:sp>
        <p:nvSpPr>
          <p:cNvPr id="4" name="Slide Number Placeholder 3"/>
          <p:cNvSpPr>
            <a:spLocks noGrp="1"/>
          </p:cNvSpPr>
          <p:nvPr>
            <p:ph type="sldNum" sz="quarter" idx="10"/>
          </p:nvPr>
        </p:nvSpPr>
        <p:spPr/>
        <p:txBody>
          <a:bodyPr/>
          <a:lstStyle/>
          <a:p>
            <a:fld id="{53F87971-6903-4168-8BF0-0F2699F38297}" type="slidenum">
              <a:rPr lang="en-AU" smtClean="0"/>
              <a:t>13</a:t>
            </a:fld>
            <a:endParaRPr lang="en-AU"/>
          </a:p>
        </p:txBody>
      </p:sp>
    </p:spTree>
    <p:extLst>
      <p:ext uri="{BB962C8B-B14F-4D97-AF65-F5344CB8AC3E}">
        <p14:creationId xmlns:p14="http://schemas.microsoft.com/office/powerpoint/2010/main" val="680792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if we made what</a:t>
            </a:r>
            <a:r>
              <a:rPr lang="en-AU" baseline="0" dirty="0" smtClean="0"/>
              <a:t> we just saw as a reusable function, what would it look like?</a:t>
            </a:r>
          </a:p>
          <a:p>
            <a:endParaRPr lang="en-AU" baseline="0" dirty="0" smtClean="0"/>
          </a:p>
          <a:p>
            <a:r>
              <a:rPr lang="en-AU" dirty="0" smtClean="0"/>
              <a:t>Lets take a look at a </a:t>
            </a:r>
            <a:r>
              <a:rPr lang="en-AU" dirty="0" err="1" smtClean="0"/>
              <a:t>cmdlet</a:t>
            </a:r>
            <a:r>
              <a:rPr lang="en-AU" baseline="0" dirty="0" smtClean="0"/>
              <a:t> that I have created to perform the code above:</a:t>
            </a:r>
          </a:p>
          <a:p>
            <a:pPr marL="171450" indent="-171450">
              <a:buFont typeface="Arial" panose="020B0604020202020204" pitchFamily="34" charset="0"/>
              <a:buChar char="•"/>
            </a:pPr>
            <a:r>
              <a:rPr lang="en-AU" baseline="0" dirty="0" smtClean="0"/>
              <a:t>Open get-webpage in primal script</a:t>
            </a:r>
          </a:p>
          <a:p>
            <a:pPr marL="171450" indent="-171450">
              <a:buFont typeface="Arial" panose="020B0604020202020204" pitchFamily="34" charset="0"/>
              <a:buChar char="•"/>
            </a:pPr>
            <a:r>
              <a:rPr lang="en-AU" baseline="0" dirty="0" smtClean="0"/>
              <a:t>Well as you can see, the comment based help is there</a:t>
            </a:r>
          </a:p>
          <a:p>
            <a:pPr marL="171450" indent="-171450">
              <a:buFont typeface="Arial" panose="020B0604020202020204" pitchFamily="34" charset="0"/>
              <a:buChar char="•"/>
            </a:pPr>
            <a:r>
              <a:rPr lang="en-AU" baseline="0" dirty="0" smtClean="0"/>
              <a:t>Similar looking parameters, but there is 3 new ones.</a:t>
            </a:r>
          </a:p>
          <a:p>
            <a:pPr marL="171450" indent="-171450">
              <a:buFont typeface="Arial" panose="020B0604020202020204" pitchFamily="34" charset="0"/>
              <a:buChar char="•"/>
            </a:pPr>
            <a:r>
              <a:rPr lang="en-AU" baseline="0" dirty="0" smtClean="0"/>
              <a:t>Before we get to the new ones, the </a:t>
            </a:r>
            <a:r>
              <a:rPr lang="en-AU" baseline="0" dirty="0" err="1" smtClean="0"/>
              <a:t>url</a:t>
            </a:r>
            <a:r>
              <a:rPr lang="en-AU" baseline="0" dirty="0" smtClean="0"/>
              <a:t> has another tweak, we can accept that variable from the pipeline, this allows us to pipe a </a:t>
            </a:r>
            <a:r>
              <a:rPr lang="en-AU" baseline="0" dirty="0" err="1" smtClean="0"/>
              <a:t>url</a:t>
            </a:r>
            <a:r>
              <a:rPr lang="en-AU" baseline="0" dirty="0" smtClean="0"/>
              <a:t> list and download all the files in that list</a:t>
            </a:r>
          </a:p>
          <a:p>
            <a:pPr marL="171450" indent="-171450">
              <a:buFont typeface="Arial" panose="020B0604020202020204" pitchFamily="34" charset="0"/>
              <a:buChar char="•"/>
            </a:pPr>
            <a:r>
              <a:rPr lang="en-AU" baseline="0" dirty="0" smtClean="0"/>
              <a:t>First we have filename, this is the destination file name to download the file to, this is optional</a:t>
            </a:r>
          </a:p>
          <a:p>
            <a:pPr marL="171450" indent="-171450">
              <a:buFont typeface="Arial" panose="020B0604020202020204" pitchFamily="34" charset="0"/>
              <a:buChar char="•"/>
            </a:pPr>
            <a:r>
              <a:rPr lang="en-AU" baseline="0" dirty="0" smtClean="0"/>
              <a:t>Directory is also optional, this is if we want to specify where to download the file to</a:t>
            </a:r>
          </a:p>
          <a:p>
            <a:pPr marL="171450" indent="-171450">
              <a:buFont typeface="Arial" panose="020B0604020202020204" pitchFamily="34" charset="0"/>
              <a:buChar char="•"/>
            </a:pPr>
            <a:r>
              <a:rPr lang="en-AU" baseline="0" dirty="0" smtClean="0"/>
              <a:t>Note, if neither one or the other is specified, I put some logic into the </a:t>
            </a:r>
            <a:r>
              <a:rPr lang="en-AU" baseline="0" dirty="0" err="1" smtClean="0"/>
              <a:t>cmdlets</a:t>
            </a:r>
            <a:r>
              <a:rPr lang="en-AU" baseline="0" dirty="0" smtClean="0"/>
              <a:t> code to fill in those gaps</a:t>
            </a:r>
          </a:p>
          <a:p>
            <a:pPr marL="171450" indent="-171450">
              <a:buFont typeface="Arial" panose="020B0604020202020204" pitchFamily="34" charset="0"/>
              <a:buChar char="•"/>
            </a:pPr>
            <a:r>
              <a:rPr lang="en-AU" baseline="0" dirty="0" smtClean="0"/>
              <a:t>Finally there is a switch called clobber, this is specifying that if the file already exists, that we overwrite the file, else we will throw an error</a:t>
            </a:r>
          </a:p>
          <a:p>
            <a:pPr marL="171450" indent="-171450">
              <a:buFont typeface="Arial" panose="020B0604020202020204" pitchFamily="34" charset="0"/>
              <a:buChar char="•"/>
            </a:pPr>
            <a:r>
              <a:rPr lang="en-AU" baseline="0" dirty="0" smtClean="0"/>
              <a:t>Now for the body, note we are using the formal </a:t>
            </a:r>
            <a:r>
              <a:rPr lang="en-AU" baseline="0" dirty="0" err="1" smtClean="0"/>
              <a:t>cmdlet</a:t>
            </a:r>
            <a:r>
              <a:rPr lang="en-AU" baseline="0" dirty="0" smtClean="0"/>
              <a:t> structure, with a begin, process, and end. This is part of the formal structure for a </a:t>
            </a:r>
            <a:r>
              <a:rPr lang="en-AU" baseline="0" dirty="0" err="1" smtClean="0"/>
              <a:t>cmdlet</a:t>
            </a:r>
            <a:r>
              <a:rPr lang="en-AU" baseline="0" dirty="0" smtClean="0"/>
              <a:t>, you don’t actually have to use it though. I only ever use this structure if I am accepting pipeline input.</a:t>
            </a:r>
          </a:p>
          <a:p>
            <a:pPr marL="171450" indent="-171450">
              <a:buFont typeface="Arial" panose="020B0604020202020204" pitchFamily="34" charset="0"/>
              <a:buChar char="•"/>
            </a:pPr>
            <a:r>
              <a:rPr lang="en-AU" baseline="0" dirty="0" smtClean="0"/>
              <a:t>The code in the begin of the </a:t>
            </a:r>
            <a:r>
              <a:rPr lang="en-AU" baseline="0" dirty="0" err="1" smtClean="0"/>
              <a:t>cmdlet</a:t>
            </a:r>
            <a:r>
              <a:rPr lang="en-AU" baseline="0" dirty="0" smtClean="0"/>
              <a:t> is only run once at the very start we use this, in this case, we will setup the </a:t>
            </a:r>
            <a:r>
              <a:rPr lang="en-AU" baseline="0" dirty="0" err="1" smtClean="0"/>
              <a:t>the</a:t>
            </a:r>
            <a:r>
              <a:rPr lang="en-AU" baseline="0" dirty="0" smtClean="0"/>
              <a:t> </a:t>
            </a:r>
            <a:r>
              <a:rPr lang="en-AU" baseline="0" dirty="0" err="1" smtClean="0"/>
              <a:t>webclient</a:t>
            </a:r>
            <a:r>
              <a:rPr lang="en-AU" baseline="0" dirty="0" smtClean="0"/>
              <a:t> object</a:t>
            </a:r>
          </a:p>
          <a:p>
            <a:pPr marL="171450" indent="-171450">
              <a:buFont typeface="Arial" panose="020B0604020202020204" pitchFamily="34" charset="0"/>
              <a:buChar char="•"/>
            </a:pPr>
            <a:r>
              <a:rPr lang="en-AU" baseline="0" dirty="0" smtClean="0"/>
              <a:t>The code in the process will be run for every object sent into the </a:t>
            </a:r>
            <a:r>
              <a:rPr lang="en-AU" baseline="0" dirty="0" err="1" smtClean="0"/>
              <a:t>cmdlet</a:t>
            </a:r>
            <a:r>
              <a:rPr lang="en-AU" baseline="0" dirty="0" smtClean="0"/>
              <a:t> form the pipeline, for this </a:t>
            </a:r>
            <a:r>
              <a:rPr lang="en-AU" baseline="0" dirty="0" err="1" smtClean="0"/>
              <a:t>cmdlet</a:t>
            </a:r>
            <a:r>
              <a:rPr lang="en-AU" baseline="0" dirty="0" smtClean="0"/>
              <a:t>, it downloads the file</a:t>
            </a:r>
          </a:p>
          <a:p>
            <a:pPr marL="171450" indent="-171450">
              <a:buFont typeface="Arial" panose="020B0604020202020204" pitchFamily="34" charset="0"/>
              <a:buChar char="•"/>
            </a:pPr>
            <a:r>
              <a:rPr lang="en-AU" baseline="0" dirty="0" smtClean="0"/>
              <a:t>We are skipping the end code structure, we don’t need to do anything once we have finished, so we will not write that code in</a:t>
            </a:r>
          </a:p>
          <a:p>
            <a:pPr marL="171450" indent="-171450">
              <a:buFont typeface="Arial" panose="020B0604020202020204" pitchFamily="34" charset="0"/>
              <a:buChar char="•"/>
            </a:pPr>
            <a:r>
              <a:rPr lang="en-AU" baseline="0" dirty="0" smtClean="0"/>
              <a:t>The process is pretty simple, apart from the code where I work out the destination filename, if you want, download the code and take a look as it’s a little hard to show you</a:t>
            </a:r>
          </a:p>
          <a:p>
            <a:pPr marL="0" indent="0">
              <a:buFont typeface="Arial" panose="020B0604020202020204" pitchFamily="34" charset="0"/>
              <a:buNone/>
            </a:pPr>
            <a:r>
              <a:rPr lang="en-AU" baseline="0" dirty="0" smtClean="0"/>
              <a:t>Demo:</a:t>
            </a:r>
          </a:p>
          <a:p>
            <a:pPr marL="171450" indent="-171450">
              <a:buFont typeface="Arial" panose="020B0604020202020204" pitchFamily="34" charset="0"/>
              <a:buChar char="•"/>
            </a:pPr>
            <a:r>
              <a:rPr lang="en-AU" baseline="0" dirty="0" smtClean="0"/>
              <a:t>New shell</a:t>
            </a:r>
          </a:p>
          <a:p>
            <a:pPr marL="171450" indent="-171450">
              <a:buFont typeface="Arial" panose="020B0604020202020204" pitchFamily="34" charset="0"/>
              <a:buChar char="•"/>
            </a:pPr>
            <a:r>
              <a:rPr lang="en-AU" baseline="0" dirty="0" smtClean="0"/>
              <a:t>Import-module function path</a:t>
            </a:r>
          </a:p>
          <a:p>
            <a:pPr marL="171450" indent="-171450">
              <a:buFont typeface="Arial" panose="020B0604020202020204" pitchFamily="34" charset="0"/>
              <a:buChar char="•"/>
            </a:pPr>
            <a:r>
              <a:rPr lang="en-AU" baseline="0" dirty="0" err="1" smtClean="0"/>
              <a:t>Gc</a:t>
            </a:r>
            <a:r>
              <a:rPr lang="en-AU" baseline="0" dirty="0" smtClean="0"/>
              <a:t> files to download | get-</a:t>
            </a:r>
            <a:r>
              <a:rPr lang="en-AU" baseline="0" dirty="0" err="1" smtClean="0"/>
              <a:t>webfile</a:t>
            </a:r>
            <a:endParaRPr lang="en-AU" baseline="0" dirty="0" smtClean="0"/>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All pretty simple right?</a:t>
            </a:r>
          </a:p>
        </p:txBody>
      </p:sp>
      <p:sp>
        <p:nvSpPr>
          <p:cNvPr id="4" name="Slide Number Placeholder 3"/>
          <p:cNvSpPr>
            <a:spLocks noGrp="1"/>
          </p:cNvSpPr>
          <p:nvPr>
            <p:ph type="sldNum" sz="quarter" idx="10"/>
          </p:nvPr>
        </p:nvSpPr>
        <p:spPr/>
        <p:txBody>
          <a:bodyPr/>
          <a:lstStyle/>
          <a:p>
            <a:fld id="{53F87971-6903-4168-8BF0-0F2699F38297}" type="slidenum">
              <a:rPr lang="en-AU" smtClean="0"/>
              <a:t>14</a:t>
            </a:fld>
            <a:endParaRPr lang="en-AU"/>
          </a:p>
        </p:txBody>
      </p:sp>
    </p:spTree>
    <p:extLst>
      <p:ext uri="{BB962C8B-B14F-4D97-AF65-F5344CB8AC3E}">
        <p14:creationId xmlns:p14="http://schemas.microsoft.com/office/powerpoint/2010/main" val="794075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Now we can try something a little more difficult, posting data up to a web page!</a:t>
            </a:r>
          </a:p>
          <a:p>
            <a:endParaRPr lang="en-AU" dirty="0" smtClean="0"/>
          </a:p>
          <a:p>
            <a:r>
              <a:rPr lang="en-AU" dirty="0" smtClean="0"/>
              <a:t>I am just going to show you</a:t>
            </a:r>
            <a:r>
              <a:rPr lang="en-AU" baseline="0" dirty="0" smtClean="0"/>
              <a:t> the code for this one, there will be a demo expanding upon this a little later.</a:t>
            </a:r>
          </a:p>
          <a:p>
            <a:endParaRPr lang="en-AU" baseline="0" dirty="0" smtClean="0"/>
          </a:p>
          <a:p>
            <a:r>
              <a:rPr lang="en-AU" dirty="0" smtClean="0"/>
              <a:t>Lets take a look at this </a:t>
            </a:r>
            <a:r>
              <a:rPr lang="en-AU" dirty="0" err="1" smtClean="0"/>
              <a:t>cmdlet</a:t>
            </a:r>
            <a:r>
              <a:rPr lang="en-AU" dirty="0" smtClean="0"/>
              <a:t>, called send-webpage, this</a:t>
            </a:r>
            <a:r>
              <a:rPr lang="en-AU" baseline="0" dirty="0" smtClean="0"/>
              <a:t> is where the we see that Microsoft’s approved </a:t>
            </a:r>
            <a:r>
              <a:rPr lang="en-AU" baseline="0" dirty="0" err="1" smtClean="0"/>
              <a:t>verblist</a:t>
            </a:r>
            <a:r>
              <a:rPr lang="en-AU" baseline="0" dirty="0" smtClean="0"/>
              <a:t> makes for some very oddly named </a:t>
            </a:r>
            <a:r>
              <a:rPr lang="en-AU" baseline="0" dirty="0" err="1" smtClean="0"/>
              <a:t>cmdlets</a:t>
            </a:r>
            <a:r>
              <a:rPr lang="en-AU" baseline="0" dirty="0" smtClean="0"/>
              <a:t>. Now a verb like post or upload would be a bit more relevant, but it isn’t on the list, so the best fits are send and set, and send for me makes a little more sense.</a:t>
            </a:r>
          </a:p>
          <a:p>
            <a:endParaRPr lang="en-AU" baseline="0" dirty="0" smtClean="0"/>
          </a:p>
          <a:p>
            <a:r>
              <a:rPr lang="en-AU" baseline="0" dirty="0" smtClean="0"/>
              <a:t>Notes:</a:t>
            </a:r>
          </a:p>
          <a:p>
            <a:pPr marL="171450" indent="-171450">
              <a:buFont typeface="Arial" panose="020B0604020202020204" pitchFamily="34" charset="0"/>
              <a:buChar char="•"/>
            </a:pPr>
            <a:r>
              <a:rPr lang="en-AU" baseline="0" dirty="0" smtClean="0"/>
              <a:t>Open up primal script and open file</a:t>
            </a:r>
          </a:p>
          <a:p>
            <a:pPr marL="171450" indent="-171450">
              <a:buFont typeface="Arial" panose="020B0604020202020204" pitchFamily="34" charset="0"/>
              <a:buChar char="•"/>
            </a:pPr>
            <a:r>
              <a:rPr lang="en-AU" baseline="0" dirty="0" smtClean="0"/>
              <a:t>As you can see, we have the usual lay out with the comment based help, and our </a:t>
            </a:r>
            <a:r>
              <a:rPr lang="en-AU" baseline="0" dirty="0" err="1" smtClean="0"/>
              <a:t>cmdletbindings</a:t>
            </a:r>
            <a:r>
              <a:rPr lang="en-AU" baseline="0" dirty="0" smtClean="0"/>
              <a:t>. The parameters are pretty simple too, a mandatory </a:t>
            </a:r>
            <a:r>
              <a:rPr lang="en-AU" baseline="0" dirty="0" err="1" smtClean="0"/>
              <a:t>url</a:t>
            </a:r>
            <a:r>
              <a:rPr lang="en-AU" baseline="0" dirty="0" smtClean="0"/>
              <a:t> to post the data to, and a name value collection. The name value collection holds the parameters and their values which we would be posting to the specified </a:t>
            </a:r>
            <a:r>
              <a:rPr lang="en-AU" baseline="0" dirty="0" err="1" smtClean="0"/>
              <a:t>url</a:t>
            </a:r>
            <a:r>
              <a:rPr lang="en-AU" baseline="0" dirty="0" smtClean="0"/>
              <a:t>. </a:t>
            </a:r>
          </a:p>
          <a:p>
            <a:pPr marL="171450" indent="-171450">
              <a:buFont typeface="Arial" panose="020B0604020202020204" pitchFamily="34" charset="0"/>
              <a:buChar char="•"/>
            </a:pPr>
            <a:r>
              <a:rPr lang="en-AU" baseline="0" dirty="0" smtClean="0"/>
              <a:t>The body is pretty much like the get-webpage </a:t>
            </a:r>
            <a:r>
              <a:rPr lang="en-AU" baseline="0" dirty="0" err="1" smtClean="0"/>
              <a:t>cmdlet</a:t>
            </a:r>
            <a:r>
              <a:rPr lang="en-AU" baseline="0" dirty="0" smtClean="0"/>
              <a:t>, however we are calling the </a:t>
            </a:r>
            <a:r>
              <a:rPr lang="en-AU" baseline="0" dirty="0" err="1" smtClean="0"/>
              <a:t>uploadvalues</a:t>
            </a:r>
            <a:r>
              <a:rPr lang="en-AU" baseline="0" dirty="0" smtClean="0"/>
              <a:t> method of the </a:t>
            </a:r>
            <a:r>
              <a:rPr lang="en-AU" baseline="0" dirty="0" err="1" smtClean="0"/>
              <a:t>webclient</a:t>
            </a:r>
            <a:r>
              <a:rPr lang="en-AU" baseline="0" dirty="0" smtClean="0"/>
              <a:t>.</a:t>
            </a:r>
          </a:p>
          <a:p>
            <a:pPr marL="171450" indent="-171450">
              <a:buFont typeface="Arial" panose="020B0604020202020204" pitchFamily="34" charset="0"/>
              <a:buChar char="•"/>
            </a:pPr>
            <a:r>
              <a:rPr lang="en-AU" baseline="0" dirty="0" smtClean="0"/>
              <a:t>Now a lot of pages will return some data when you post values to them, so we capture that data, </a:t>
            </a:r>
            <a:r>
              <a:rPr lang="en-AU" baseline="0" dirty="0" err="1" smtClean="0"/>
              <a:t>conver</a:t>
            </a:r>
            <a:r>
              <a:rPr lang="en-AU" baseline="0" dirty="0" smtClean="0"/>
              <a:t> it back from UTF8 to a string and return that.</a:t>
            </a:r>
          </a:p>
          <a:p>
            <a:pPr marL="171450" indent="-171450">
              <a:buFont typeface="Arial" panose="020B0604020202020204" pitchFamily="34" charset="0"/>
              <a:buChar char="•"/>
            </a:pPr>
            <a:r>
              <a:rPr lang="en-AU" baseline="0" dirty="0" smtClean="0"/>
              <a:t>As I said, I am not going to demo this code just yet, I just wanted to show this off before we go to the next part of my demos.</a:t>
            </a:r>
          </a:p>
        </p:txBody>
      </p:sp>
      <p:sp>
        <p:nvSpPr>
          <p:cNvPr id="4" name="Slide Number Placeholder 3"/>
          <p:cNvSpPr>
            <a:spLocks noGrp="1"/>
          </p:cNvSpPr>
          <p:nvPr>
            <p:ph type="sldNum" sz="quarter" idx="10"/>
          </p:nvPr>
        </p:nvSpPr>
        <p:spPr/>
        <p:txBody>
          <a:bodyPr/>
          <a:lstStyle/>
          <a:p>
            <a:fld id="{53F87971-6903-4168-8BF0-0F2699F38297}" type="slidenum">
              <a:rPr lang="en-AU" smtClean="0"/>
              <a:t>15</a:t>
            </a:fld>
            <a:endParaRPr lang="en-AU"/>
          </a:p>
        </p:txBody>
      </p:sp>
    </p:spTree>
    <p:extLst>
      <p:ext uri="{BB962C8B-B14F-4D97-AF65-F5344CB8AC3E}">
        <p14:creationId xmlns:p14="http://schemas.microsoft.com/office/powerpoint/2010/main" val="3794021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Right so, now we have a whole bunch of </a:t>
            </a:r>
            <a:r>
              <a:rPr lang="en-AU" dirty="0" err="1" smtClean="0"/>
              <a:t>cmdlets</a:t>
            </a:r>
            <a:r>
              <a:rPr lang="en-AU" dirty="0" smtClean="0"/>
              <a:t> that allow us to</a:t>
            </a:r>
            <a:r>
              <a:rPr lang="en-AU" baseline="0" dirty="0" smtClean="0"/>
              <a:t> interact with web pages. Let’s look at a module, or psm1 file which acts as a library combining these and other functions together.</a:t>
            </a:r>
          </a:p>
          <a:p>
            <a:endParaRPr lang="en-AU" baseline="0" dirty="0" smtClean="0"/>
          </a:p>
          <a:p>
            <a:r>
              <a:rPr lang="en-AU" baseline="0" dirty="0" smtClean="0"/>
              <a:t>Notes:</a:t>
            </a:r>
          </a:p>
          <a:p>
            <a:pPr marL="171450" indent="-171450">
              <a:buFont typeface="Arial" panose="020B0604020202020204" pitchFamily="34" charset="0"/>
              <a:buChar char="•"/>
            </a:pPr>
            <a:r>
              <a:rPr lang="en-AU" baseline="0" dirty="0" smtClean="0"/>
              <a:t>Open primal script</a:t>
            </a:r>
          </a:p>
          <a:p>
            <a:pPr marL="171450" indent="-171450">
              <a:buFont typeface="Arial" panose="020B0604020202020204" pitchFamily="34" charset="0"/>
              <a:buChar char="•"/>
            </a:pPr>
            <a:r>
              <a:rPr lang="en-AU" baseline="0" dirty="0" smtClean="0"/>
              <a:t>Show psm1 file</a:t>
            </a:r>
          </a:p>
          <a:p>
            <a:pPr marL="171450" indent="-171450">
              <a:buFont typeface="Arial" panose="020B0604020202020204" pitchFamily="34" charset="0"/>
              <a:buChar char="•"/>
            </a:pPr>
            <a:r>
              <a:rPr lang="en-AU" baseline="0" dirty="0" smtClean="0"/>
              <a:t>Talk about the function imports</a:t>
            </a:r>
          </a:p>
          <a:p>
            <a:pPr marL="171450" indent="-171450">
              <a:buFont typeface="Arial" panose="020B0604020202020204" pitchFamily="34" charset="0"/>
              <a:buChar char="•"/>
            </a:pPr>
            <a:r>
              <a:rPr lang="en-AU" baseline="0" dirty="0" smtClean="0"/>
              <a:t>Talk about the alias</a:t>
            </a: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16</a:t>
            </a:fld>
            <a:endParaRPr lang="en-AU"/>
          </a:p>
        </p:txBody>
      </p:sp>
    </p:spTree>
    <p:extLst>
      <p:ext uri="{BB962C8B-B14F-4D97-AF65-F5344CB8AC3E}">
        <p14:creationId xmlns:p14="http://schemas.microsoft.com/office/powerpoint/2010/main" val="3357041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There are a lot of ways you could have your scripts let you know of an issue, email is probably the most common, followed by SMS, but why not straight to your mobile devices using push notifications? This is where PushOver.net comes in, it provides us with an interface for Android and IOS to send push notifications from our own apps to our devices. Applications can send push notifications to users and devices through a wimple web </a:t>
            </a:r>
            <a:r>
              <a:rPr lang="en-AU" baseline="0" dirty="0" err="1" smtClean="0"/>
              <a:t>apli</a:t>
            </a:r>
            <a:r>
              <a:rPr lang="en-AU"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With about 10 minutes worth of work, we can use the send-webpage </a:t>
            </a:r>
            <a:r>
              <a:rPr lang="en-AU" baseline="0" dirty="0" err="1" smtClean="0"/>
              <a:t>cmdlet</a:t>
            </a:r>
            <a:r>
              <a:rPr lang="en-AU" baseline="0" dirty="0" smtClean="0"/>
              <a:t> we wrote earlier and write a </a:t>
            </a:r>
            <a:r>
              <a:rPr lang="en-AU" baseline="0" dirty="0" err="1" smtClean="0"/>
              <a:t>cmdlet</a:t>
            </a:r>
            <a:r>
              <a:rPr lang="en-AU" baseline="0" dirty="0" smtClean="0"/>
              <a:t> which sends these notifications. We can then use this </a:t>
            </a:r>
            <a:r>
              <a:rPr lang="en-AU" baseline="0" dirty="0" err="1" smtClean="0"/>
              <a:t>cmdlet</a:t>
            </a:r>
            <a:r>
              <a:rPr lang="en-AU" baseline="0" dirty="0" smtClean="0"/>
              <a:t> in all of our scripts to let us know when things happen, like if we want to know when that </a:t>
            </a:r>
            <a:r>
              <a:rPr lang="en-AU" baseline="0" dirty="0" err="1" smtClean="0"/>
              <a:t>vm</a:t>
            </a:r>
            <a:r>
              <a:rPr lang="en-AU" baseline="0" dirty="0" smtClean="0"/>
              <a:t> has been deployed, that backup script has been finished or, perhaps a monitoring script finds an issue.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Lets take a look at the </a:t>
            </a:r>
            <a:r>
              <a:rPr lang="en-AU" baseline="0" dirty="0" err="1" smtClean="0"/>
              <a:t>cmdlet</a:t>
            </a:r>
            <a:r>
              <a:rPr lang="en-AU" baseline="0" dirty="0" smtClean="0"/>
              <a:t>!</a:t>
            </a:r>
          </a:p>
        </p:txBody>
      </p:sp>
      <p:sp>
        <p:nvSpPr>
          <p:cNvPr id="4" name="Slide Number Placeholder 3"/>
          <p:cNvSpPr>
            <a:spLocks noGrp="1"/>
          </p:cNvSpPr>
          <p:nvPr>
            <p:ph type="sldNum" sz="quarter" idx="10"/>
          </p:nvPr>
        </p:nvSpPr>
        <p:spPr/>
        <p:txBody>
          <a:bodyPr/>
          <a:lstStyle/>
          <a:p>
            <a:fld id="{53F87971-6903-4168-8BF0-0F2699F38297}" type="slidenum">
              <a:rPr lang="en-AU" smtClean="0"/>
              <a:t>17</a:t>
            </a:fld>
            <a:endParaRPr lang="en-AU"/>
          </a:p>
        </p:txBody>
      </p:sp>
    </p:spTree>
    <p:extLst>
      <p:ext uri="{BB962C8B-B14F-4D97-AF65-F5344CB8AC3E}">
        <p14:creationId xmlns:p14="http://schemas.microsoft.com/office/powerpoint/2010/main" val="692642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Notes:</a:t>
            </a:r>
          </a:p>
          <a:p>
            <a:pPr marL="171450" indent="-171450">
              <a:buFont typeface="Arial" panose="020B0604020202020204" pitchFamily="34" charset="0"/>
              <a:buChar char="•"/>
            </a:pPr>
            <a:r>
              <a:rPr lang="en-AU" dirty="0" smtClean="0"/>
              <a:t>Show send-pushover</a:t>
            </a:r>
            <a:r>
              <a:rPr lang="en-AU" baseline="0" dirty="0" smtClean="0"/>
              <a:t> script</a:t>
            </a:r>
          </a:p>
          <a:p>
            <a:pPr marL="171450" indent="-171450">
              <a:buFont typeface="Arial" panose="020B0604020202020204" pitchFamily="34" charset="0"/>
              <a:buChar char="•"/>
            </a:pPr>
            <a:r>
              <a:rPr lang="en-AU" dirty="0" smtClean="0"/>
              <a:t>So we have the structure you are use to seeing, with the comment based help and parameters</a:t>
            </a:r>
          </a:p>
          <a:p>
            <a:pPr marL="171450" indent="-171450">
              <a:buFont typeface="Arial" panose="020B0604020202020204" pitchFamily="34" charset="0"/>
              <a:buChar char="•"/>
            </a:pPr>
            <a:r>
              <a:rPr lang="en-AU" dirty="0" smtClean="0"/>
              <a:t>I have written this </a:t>
            </a:r>
            <a:r>
              <a:rPr lang="en-AU" dirty="0" err="1" smtClean="0"/>
              <a:t>cmdlet</a:t>
            </a:r>
            <a:r>
              <a:rPr lang="en-AU" dirty="0" smtClean="0"/>
              <a:t> to support almost all of</a:t>
            </a:r>
            <a:r>
              <a:rPr lang="en-AU" baseline="0" dirty="0" smtClean="0"/>
              <a:t> the optional parameters for the pushover API.</a:t>
            </a:r>
          </a:p>
          <a:p>
            <a:pPr marL="171450" indent="-171450">
              <a:buFont typeface="Arial" panose="020B0604020202020204" pitchFamily="34" charset="0"/>
              <a:buChar char="•"/>
            </a:pPr>
            <a:r>
              <a:rPr lang="en-AU" dirty="0" smtClean="0"/>
              <a:t>The body of the</a:t>
            </a:r>
            <a:r>
              <a:rPr lang="en-AU" baseline="0" dirty="0" smtClean="0"/>
              <a:t> script has a check for the send-webpage function, throwing a error if its not found</a:t>
            </a:r>
          </a:p>
          <a:p>
            <a:pPr marL="171450" indent="-171450">
              <a:buFont typeface="Arial" panose="020B0604020202020204" pitchFamily="34" charset="0"/>
              <a:buChar char="•"/>
            </a:pPr>
            <a:r>
              <a:rPr lang="en-AU" baseline="0" dirty="0" smtClean="0"/>
              <a:t>Then we create a name values collection, and put in the various parameters, mandatory and optional that were supplied</a:t>
            </a:r>
          </a:p>
          <a:p>
            <a:pPr marL="171450" indent="-171450">
              <a:buFont typeface="Arial" panose="020B0604020202020204" pitchFamily="34" charset="0"/>
              <a:buChar char="•"/>
            </a:pPr>
            <a:r>
              <a:rPr lang="en-AU" baseline="0" dirty="0" smtClean="0"/>
              <a:t>We then send our values to the pushover </a:t>
            </a:r>
            <a:r>
              <a:rPr lang="en-AU" baseline="0" dirty="0" err="1" smtClean="0"/>
              <a:t>api</a:t>
            </a:r>
            <a:r>
              <a:rPr lang="en-AU" baseline="0" dirty="0" smtClean="0"/>
              <a:t>, use write verbose to write the response in full</a:t>
            </a:r>
          </a:p>
          <a:p>
            <a:pPr marL="171450" indent="-171450">
              <a:buFont typeface="Arial" panose="020B0604020202020204" pitchFamily="34" charset="0"/>
              <a:buChar char="•"/>
            </a:pPr>
            <a:r>
              <a:rPr lang="en-AU" baseline="0" dirty="0" smtClean="0"/>
              <a:t>We return the just response code we received from the pushover </a:t>
            </a:r>
            <a:r>
              <a:rPr lang="en-AU" baseline="0" dirty="0" err="1" smtClean="0"/>
              <a:t>api</a:t>
            </a:r>
            <a:r>
              <a:rPr lang="en-AU" baseline="0" dirty="0" smtClean="0"/>
              <a:t> to the calling code, 1 means successfully, which is a little </a:t>
            </a:r>
            <a:r>
              <a:rPr lang="en-AU" baseline="0" dirty="0" err="1" smtClean="0"/>
              <a:t>unintutivie</a:t>
            </a:r>
            <a:endParaRPr lang="en-AU" baseline="0" dirty="0" smtClean="0"/>
          </a:p>
          <a:p>
            <a:pPr marL="171450" indent="-171450">
              <a:buFont typeface="Arial" panose="020B0604020202020204" pitchFamily="34" charset="0"/>
              <a:buChar char="•"/>
            </a:pPr>
            <a:r>
              <a:rPr lang="en-AU" baseline="0" dirty="0" smtClean="0"/>
              <a:t>Let’s take a look:</a:t>
            </a:r>
          </a:p>
          <a:p>
            <a:pPr marL="628650" lvl="1" indent="-171450">
              <a:buFont typeface="Arial" panose="020B0604020202020204" pitchFamily="34" charset="0"/>
              <a:buChar char="•"/>
            </a:pPr>
            <a:r>
              <a:rPr lang="en-AU" baseline="0" dirty="0" smtClean="0"/>
              <a:t>$token = 'uxKslAAZFwiGzthqyppf1H9CzkCE0v'</a:t>
            </a:r>
          </a:p>
          <a:p>
            <a:pPr marL="628650" lvl="1" indent="-171450">
              <a:buFont typeface="Arial" panose="020B0604020202020204" pitchFamily="34" charset="0"/>
              <a:buChar char="•"/>
            </a:pPr>
            <a:r>
              <a:rPr lang="en-AU" baseline="0" dirty="0" smtClean="0"/>
              <a:t>$user = 'kTLzChbJlXng59lBpYrHKm24TncfCW'</a:t>
            </a:r>
          </a:p>
          <a:p>
            <a:pPr marL="628650" lvl="1" indent="-171450">
              <a:buFont typeface="Arial" panose="020B0604020202020204" pitchFamily="34" charset="0"/>
              <a:buChar char="•"/>
            </a:pPr>
            <a:r>
              <a:rPr lang="en-AU" baseline="0" dirty="0" smtClean="0"/>
              <a:t>Send-Pushover $token $user “Test Notification" </a:t>
            </a:r>
          </a:p>
          <a:p>
            <a:pPr marL="171450" indent="-171450">
              <a:buFont typeface="Arial" panose="020B0604020202020204" pitchFamily="34" charset="0"/>
              <a:buChar char="•"/>
            </a:pPr>
            <a:r>
              <a:rPr lang="en-AU" baseline="0" dirty="0" smtClean="0"/>
              <a:t>And see my phone just got the notification!</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18</a:t>
            </a:fld>
            <a:endParaRPr lang="en-AU"/>
          </a:p>
        </p:txBody>
      </p:sp>
    </p:spTree>
    <p:extLst>
      <p:ext uri="{BB962C8B-B14F-4D97-AF65-F5344CB8AC3E}">
        <p14:creationId xmlns:p14="http://schemas.microsoft.com/office/powerpoint/2010/main" val="411528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a:t>
            </a:r>
            <a:r>
              <a:rPr lang="en-AU" baseline="0" dirty="0" smtClean="0"/>
              <a:t>o lets use the </a:t>
            </a:r>
            <a:r>
              <a:rPr lang="en-AU" baseline="0" dirty="0" err="1" smtClean="0"/>
              <a:t>cmdlets</a:t>
            </a:r>
            <a:r>
              <a:rPr lang="en-AU" baseline="0" dirty="0" smtClean="0"/>
              <a:t> we developed to make a script encompassing all of what we have learnt!</a:t>
            </a:r>
          </a:p>
          <a:p>
            <a:endParaRPr lang="en-AU" baseline="0" dirty="0" smtClean="0"/>
          </a:p>
          <a:p>
            <a:r>
              <a:rPr lang="en-AU" baseline="0" dirty="0" smtClean="0"/>
              <a:t>Notes:</a:t>
            </a:r>
          </a:p>
          <a:p>
            <a:pPr marL="171450" indent="-171450">
              <a:buFont typeface="Arial" panose="020B0604020202020204" pitchFamily="34" charset="0"/>
              <a:buChar char="•"/>
            </a:pPr>
            <a:r>
              <a:rPr lang="en-AU" baseline="0" dirty="0" smtClean="0"/>
              <a:t>Open in primal script and open demo script</a:t>
            </a:r>
          </a:p>
          <a:p>
            <a:pPr marL="171450" indent="-171450">
              <a:buFont typeface="Arial" panose="020B0604020202020204" pitchFamily="34" charset="0"/>
              <a:buChar char="•"/>
            </a:pPr>
            <a:r>
              <a:rPr lang="en-AU" baseline="0" dirty="0" smtClean="0"/>
              <a:t>So here we have a simple script, there isn’t too much that you have never seen before</a:t>
            </a:r>
          </a:p>
          <a:p>
            <a:pPr marL="171450" indent="-171450">
              <a:buFont typeface="Arial" panose="020B0604020202020204" pitchFamily="34" charset="0"/>
              <a:buChar char="•"/>
            </a:pPr>
            <a:r>
              <a:rPr lang="en-AU" dirty="0" smtClean="0"/>
              <a:t>First we import</a:t>
            </a:r>
            <a:r>
              <a:rPr lang="en-AU" baseline="0" dirty="0" smtClean="0"/>
              <a:t> the modules we wrote, notice how we have a try catch around this to </a:t>
            </a:r>
            <a:r>
              <a:rPr lang="en-AU" baseline="0" dirty="0" err="1" smtClean="0"/>
              <a:t>handly</a:t>
            </a:r>
            <a:r>
              <a:rPr lang="en-AU" baseline="0" dirty="0" smtClean="0"/>
              <a:t> an issues during the import, if there is an issue we are exiting with a code 1</a:t>
            </a:r>
          </a:p>
          <a:p>
            <a:pPr marL="171450" indent="-171450">
              <a:buFont typeface="Arial" panose="020B0604020202020204" pitchFamily="34" charset="0"/>
              <a:buChar char="•"/>
            </a:pPr>
            <a:r>
              <a:rPr lang="en-AU" dirty="0" smtClean="0"/>
              <a:t>Then we have a variable containing the </a:t>
            </a:r>
            <a:r>
              <a:rPr lang="en-AU" dirty="0" err="1" smtClean="0"/>
              <a:t>url</a:t>
            </a:r>
            <a:r>
              <a:rPr lang="en-AU" dirty="0" smtClean="0"/>
              <a:t> to the live dot </a:t>
            </a:r>
            <a:r>
              <a:rPr lang="en-AU" dirty="0" err="1" smtClean="0"/>
              <a:t>sysinternals</a:t>
            </a:r>
            <a:r>
              <a:rPr lang="en-AU" dirty="0" smtClean="0"/>
              <a:t> site</a:t>
            </a:r>
          </a:p>
          <a:p>
            <a:pPr marL="171450" indent="-171450">
              <a:buFont typeface="Arial" panose="020B0604020202020204" pitchFamily="34" charset="0"/>
              <a:buChar char="•"/>
            </a:pPr>
            <a:r>
              <a:rPr lang="en-AU" dirty="0" smtClean="0"/>
              <a:t>Then</a:t>
            </a:r>
            <a:r>
              <a:rPr lang="en-AU" baseline="0" dirty="0" smtClean="0"/>
              <a:t> we get that page, with the appropriate error handling. We will display an error and then exit with code 2</a:t>
            </a:r>
          </a:p>
          <a:p>
            <a:pPr marL="171450" indent="-171450">
              <a:buFont typeface="Arial" panose="020B0604020202020204" pitchFamily="34" charset="0"/>
              <a:buChar char="•"/>
            </a:pPr>
            <a:r>
              <a:rPr lang="en-AU" baseline="0" dirty="0" smtClean="0"/>
              <a:t>We then get the executable names out of the pages, and then download each of the </a:t>
            </a:r>
            <a:r>
              <a:rPr lang="en-AU" baseline="0" dirty="0" err="1" smtClean="0"/>
              <a:t>executables</a:t>
            </a:r>
            <a:r>
              <a:rPr lang="en-AU" baseline="0" dirty="0" smtClean="0"/>
              <a:t>, again with error handling. The </a:t>
            </a:r>
            <a:r>
              <a:rPr lang="en-AU" baseline="0" dirty="0" err="1" smtClean="0"/>
              <a:t>bigg</a:t>
            </a:r>
            <a:r>
              <a:rPr lang="en-AU" baseline="0" dirty="0" smtClean="0"/>
              <a:t> thing here is we are not exiting when we have an error, we ant to continue and download the rest of the files</a:t>
            </a:r>
          </a:p>
          <a:p>
            <a:pPr marL="171450" indent="-171450">
              <a:buFont typeface="Arial" panose="020B0604020202020204" pitchFamily="34" charset="0"/>
              <a:buChar char="•"/>
            </a:pPr>
            <a:r>
              <a:rPr lang="en-AU" baseline="0" dirty="0" smtClean="0"/>
              <a:t>Once downloaded we are going to send a push notification, once again handling errors, and then checking we got a response of 1.</a:t>
            </a:r>
          </a:p>
          <a:p>
            <a:pPr marL="171450" indent="-171450">
              <a:buFont typeface="Arial" panose="020B0604020202020204" pitchFamily="34" charset="0"/>
              <a:buChar char="•"/>
            </a:pPr>
            <a:r>
              <a:rPr lang="en-AU" baseline="0" dirty="0" smtClean="0"/>
              <a:t>Let’s run it</a:t>
            </a:r>
          </a:p>
          <a:p>
            <a:pPr marL="171450" indent="-171450">
              <a:buFont typeface="Arial" panose="020B0604020202020204" pitchFamily="34" charset="0"/>
              <a:buChar char="•"/>
            </a:pPr>
            <a:r>
              <a:rPr lang="en-AU" baseline="0" dirty="0" smtClean="0"/>
              <a:t>New </a:t>
            </a:r>
            <a:r>
              <a:rPr lang="en-AU" baseline="0" dirty="0" err="1" smtClean="0"/>
              <a:t>powershell</a:t>
            </a:r>
            <a:endParaRPr lang="en-AU" baseline="0" dirty="0" smtClean="0"/>
          </a:p>
          <a:p>
            <a:pPr marL="171450" indent="-171450">
              <a:buFont typeface="Arial" panose="020B0604020202020204" pitchFamily="34" charset="0"/>
              <a:buChar char="•"/>
            </a:pPr>
            <a:r>
              <a:rPr lang="en-AU" baseline="0" dirty="0" err="1" smtClean="0"/>
              <a:t>Mkdir</a:t>
            </a:r>
            <a:r>
              <a:rPr lang="en-AU" baseline="0" dirty="0" smtClean="0"/>
              <a:t> </a:t>
            </a:r>
            <a:r>
              <a:rPr lang="en-AU" baseline="0" dirty="0" err="1" smtClean="0"/>
              <a:t>sysinternals</a:t>
            </a:r>
            <a:endParaRPr lang="en-AU" baseline="0" dirty="0" smtClean="0"/>
          </a:p>
          <a:p>
            <a:pPr marL="171450" indent="-171450">
              <a:buFont typeface="Arial" panose="020B0604020202020204" pitchFamily="34" charset="0"/>
              <a:buChar char="•"/>
            </a:pPr>
            <a:r>
              <a:rPr lang="en-AU" baseline="0" dirty="0" smtClean="0"/>
              <a:t>&amp; 'D:\Documents\Presentations - Infrastructure Saturday 2012\PowershellDemoScript.ps1‘</a:t>
            </a:r>
          </a:p>
          <a:p>
            <a:pPr marL="171450" indent="-171450">
              <a:buFont typeface="Arial" panose="020B0604020202020204" pitchFamily="34" charset="0"/>
              <a:buChar char="•"/>
            </a:pPr>
            <a:r>
              <a:rPr lang="en-AU" baseline="0" dirty="0" smtClean="0"/>
              <a:t>I expect 1 error, lets  continue and I will let you know when the notification comes through</a:t>
            </a:r>
          </a:p>
        </p:txBody>
      </p:sp>
      <p:sp>
        <p:nvSpPr>
          <p:cNvPr id="4" name="Slide Number Placeholder 3"/>
          <p:cNvSpPr>
            <a:spLocks noGrp="1"/>
          </p:cNvSpPr>
          <p:nvPr>
            <p:ph type="sldNum" sz="quarter" idx="10"/>
          </p:nvPr>
        </p:nvSpPr>
        <p:spPr/>
        <p:txBody>
          <a:bodyPr/>
          <a:lstStyle/>
          <a:p>
            <a:fld id="{53F87971-6903-4168-8BF0-0F2699F38297}" type="slidenum">
              <a:rPr lang="en-AU" smtClean="0"/>
              <a:t>19</a:t>
            </a:fld>
            <a:endParaRPr lang="en-AU"/>
          </a:p>
        </p:txBody>
      </p:sp>
    </p:spTree>
    <p:extLst>
      <p:ext uri="{BB962C8B-B14F-4D97-AF65-F5344CB8AC3E}">
        <p14:creationId xmlns:p14="http://schemas.microsoft.com/office/powerpoint/2010/main" val="394927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Question,</a:t>
            </a:r>
            <a:r>
              <a:rPr lang="en-AU" baseline="0" dirty="0" smtClean="0"/>
              <a:t> What makes awesome PowerShell code? What makes a piece of PowerShell code easy to understand, reuse and troubleshoot? For that matter, what makes any piece of code or script for any programming language, good code?</a:t>
            </a:r>
          </a:p>
          <a:p>
            <a:endParaRPr lang="en-AU" baseline="0" dirty="0" smtClean="0"/>
          </a:p>
          <a:p>
            <a:r>
              <a:rPr lang="en-AU" baseline="0" dirty="0" smtClean="0"/>
              <a:t>The answer is, the style in which you write your code. We all have a particular coding style, some of us even follow a particular set of rules or conventions. The style includes how you design your functions, how you name things including functions and variables, commenting of code, and how you handle your errors. In </a:t>
            </a:r>
            <a:r>
              <a:rPr lang="en-AU" baseline="0" dirty="0" err="1" smtClean="0"/>
              <a:t>powershell</a:t>
            </a:r>
            <a:r>
              <a:rPr lang="en-AU" baseline="0" dirty="0" smtClean="0"/>
              <a:t> your use of the pipeline is also part of your coding style.</a:t>
            </a:r>
          </a:p>
          <a:p>
            <a:endParaRPr lang="en-AU" baseline="0" dirty="0" smtClean="0"/>
          </a:p>
          <a:p>
            <a:r>
              <a:rPr lang="en-AU" baseline="0" dirty="0" smtClean="0"/>
              <a:t>The presentation this afternoon will be broken up into two parts. During the first part we will cover off some ideas and concepts we should consider when developing a coding style, and then during the second half we will put some of these into practice.</a:t>
            </a:r>
          </a:p>
        </p:txBody>
      </p:sp>
      <p:sp>
        <p:nvSpPr>
          <p:cNvPr id="4" name="Slide Number Placeholder 3"/>
          <p:cNvSpPr>
            <a:spLocks noGrp="1"/>
          </p:cNvSpPr>
          <p:nvPr>
            <p:ph type="sldNum" sz="quarter" idx="10"/>
          </p:nvPr>
        </p:nvSpPr>
        <p:spPr/>
        <p:txBody>
          <a:bodyPr/>
          <a:lstStyle/>
          <a:p>
            <a:fld id="{53F87971-6903-4168-8BF0-0F2699F38297}" type="slidenum">
              <a:rPr lang="en-AU" smtClean="0"/>
              <a:t>2</a:t>
            </a:fld>
            <a:endParaRPr lang="en-AU"/>
          </a:p>
        </p:txBody>
      </p:sp>
    </p:spTree>
    <p:extLst>
      <p:ext uri="{BB962C8B-B14F-4D97-AF65-F5344CB8AC3E}">
        <p14:creationId xmlns:p14="http://schemas.microsoft.com/office/powerpoint/2010/main" val="3645474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this is our last demo, a</a:t>
            </a:r>
            <a:r>
              <a:rPr lang="en-AU" baseline="0" dirty="0" smtClean="0"/>
              <a:t> few months ago I discovered a package management system called </a:t>
            </a:r>
            <a:r>
              <a:rPr lang="en-AU" baseline="0" dirty="0" err="1" smtClean="0"/>
              <a:t>Chocolatey</a:t>
            </a:r>
            <a:r>
              <a:rPr lang="en-AU" baseline="0" dirty="0" smtClean="0"/>
              <a:t>. </a:t>
            </a:r>
            <a:r>
              <a:rPr lang="en-AU" baseline="0" dirty="0" err="1" smtClean="0"/>
              <a:t>Chocolatey</a:t>
            </a:r>
            <a:r>
              <a:rPr lang="en-AU" baseline="0" dirty="0" smtClean="0"/>
              <a:t> is a package management system much like apt or yum is on Linux, and whilst there have been attempts to make something similar or even port those systems across to Windows, </a:t>
            </a:r>
            <a:r>
              <a:rPr lang="en-AU" baseline="0" dirty="0" err="1" smtClean="0"/>
              <a:t>chocolatey</a:t>
            </a:r>
            <a:r>
              <a:rPr lang="en-AU" baseline="0" dirty="0" smtClean="0"/>
              <a:t> is a wholly new idea.</a:t>
            </a:r>
          </a:p>
          <a:p>
            <a:endParaRPr lang="en-AU" baseline="0" dirty="0" smtClean="0"/>
          </a:p>
          <a:p>
            <a:r>
              <a:rPr lang="en-AU" baseline="0" dirty="0" smtClean="0"/>
              <a:t>Firstly </a:t>
            </a:r>
            <a:r>
              <a:rPr lang="en-AU" baseline="0" dirty="0" err="1" smtClean="0"/>
              <a:t>chocolatey</a:t>
            </a:r>
            <a:r>
              <a:rPr lang="en-AU" baseline="0" dirty="0" smtClean="0"/>
              <a:t> makes use of </a:t>
            </a:r>
            <a:r>
              <a:rPr lang="en-AU" baseline="0" dirty="0" err="1" smtClean="0"/>
              <a:t>nuget</a:t>
            </a:r>
            <a:r>
              <a:rPr lang="en-AU" baseline="0" dirty="0" smtClean="0"/>
              <a:t>, which if you haven’t used it, it’s a plugin for visual studio which greatly assists you in updating 3</a:t>
            </a:r>
            <a:r>
              <a:rPr lang="en-AU" baseline="30000" dirty="0" smtClean="0"/>
              <a:t>rd</a:t>
            </a:r>
            <a:r>
              <a:rPr lang="en-AU" baseline="0" dirty="0" smtClean="0"/>
              <a:t> party tools and components. </a:t>
            </a:r>
            <a:r>
              <a:rPr lang="en-AU" baseline="0" dirty="0" err="1" smtClean="0"/>
              <a:t>Chocolatey</a:t>
            </a:r>
            <a:r>
              <a:rPr lang="en-AU" baseline="0" dirty="0" smtClean="0"/>
              <a:t> then extends support to its own packages, and then a few other package sources as well.</a:t>
            </a:r>
          </a:p>
          <a:p>
            <a:endParaRPr lang="en-AU" baseline="0" dirty="0" smtClean="0"/>
          </a:p>
          <a:p>
            <a:r>
              <a:rPr lang="en-AU" baseline="0" dirty="0" smtClean="0"/>
              <a:t>Now you are probably wondering, what does this have to do with </a:t>
            </a:r>
            <a:r>
              <a:rPr lang="en-AU" baseline="0" dirty="0" err="1" smtClean="0"/>
              <a:t>powershell</a:t>
            </a:r>
            <a:r>
              <a:rPr lang="en-AU" baseline="0" dirty="0" smtClean="0"/>
              <a:t>? Well it turns out the entire system is written in </a:t>
            </a:r>
            <a:r>
              <a:rPr lang="en-AU" baseline="0" dirty="0" err="1" smtClean="0"/>
              <a:t>powershell</a:t>
            </a:r>
            <a:r>
              <a:rPr lang="en-AU" baseline="0" dirty="0" smtClean="0"/>
              <a:t>. </a:t>
            </a:r>
          </a:p>
          <a:p>
            <a:endParaRPr lang="en-AU" baseline="0" dirty="0" smtClean="0"/>
          </a:p>
          <a:p>
            <a:r>
              <a:rPr lang="en-AU" baseline="0" dirty="0" smtClean="0"/>
              <a:t>Lets go take a look!</a:t>
            </a:r>
          </a:p>
          <a:p>
            <a:r>
              <a:rPr lang="en-AU" baseline="0" dirty="0" smtClean="0"/>
              <a:t>Notes:</a:t>
            </a:r>
          </a:p>
          <a:p>
            <a:pPr marL="171450" indent="-171450">
              <a:buFont typeface="Arial" panose="020B0604020202020204" pitchFamily="34" charset="0"/>
              <a:buChar char="•"/>
            </a:pPr>
            <a:r>
              <a:rPr lang="en-AU" baseline="0" dirty="0" smtClean="0"/>
              <a:t>Show webpage for </a:t>
            </a:r>
            <a:r>
              <a:rPr lang="en-AU" baseline="0" dirty="0" err="1" smtClean="0"/>
              <a:t>chocolatey</a:t>
            </a:r>
            <a:endParaRPr lang="en-AU" baseline="0" dirty="0" smtClean="0"/>
          </a:p>
          <a:p>
            <a:pPr marL="171450" indent="-171450">
              <a:buFont typeface="Arial" panose="020B0604020202020204" pitchFamily="34" charset="0"/>
              <a:buChar char="•"/>
            </a:pPr>
            <a:r>
              <a:rPr lang="en-AU" baseline="0" dirty="0" smtClean="0"/>
              <a:t>Now we have it already installed, but its so simple to install, just run the command on the site</a:t>
            </a:r>
          </a:p>
          <a:p>
            <a:pPr marL="171450" indent="-171450">
              <a:buFont typeface="Arial" panose="020B0604020202020204" pitchFamily="34" charset="0"/>
              <a:buChar char="•"/>
            </a:pPr>
            <a:r>
              <a:rPr lang="en-AU" baseline="0" dirty="0" smtClean="0"/>
              <a:t>So if you wanted a app installed, say &lt;&gt;&lt;&gt;, then lets see if its available</a:t>
            </a:r>
          </a:p>
          <a:p>
            <a:pPr marL="171450" indent="-171450">
              <a:buFont typeface="Arial" panose="020B0604020202020204" pitchFamily="34" charset="0"/>
              <a:buChar char="•"/>
            </a:pPr>
            <a:r>
              <a:rPr lang="en-AU" baseline="0" dirty="0" smtClean="0"/>
              <a:t>Run </a:t>
            </a:r>
            <a:r>
              <a:rPr lang="en-AU" baseline="0" dirty="0" err="1" smtClean="0"/>
              <a:t>clist</a:t>
            </a:r>
            <a:r>
              <a:rPr lang="en-AU" baseline="0" dirty="0" smtClean="0"/>
              <a:t> &lt;&gt;&lt;&gt;</a:t>
            </a:r>
          </a:p>
          <a:p>
            <a:pPr marL="171450" indent="-171450">
              <a:buFont typeface="Arial" panose="020B0604020202020204" pitchFamily="34" charset="0"/>
              <a:buChar char="•"/>
            </a:pPr>
            <a:r>
              <a:rPr lang="en-AU" baseline="0" dirty="0" smtClean="0"/>
              <a:t>So the app is available, lets install it</a:t>
            </a:r>
          </a:p>
          <a:p>
            <a:pPr marL="171450" indent="-171450">
              <a:buFont typeface="Arial" panose="020B0604020202020204" pitchFamily="34" charset="0"/>
              <a:buChar char="•"/>
            </a:pPr>
            <a:r>
              <a:rPr lang="en-AU" baseline="0" dirty="0" smtClean="0"/>
              <a:t>Run </a:t>
            </a:r>
            <a:r>
              <a:rPr lang="en-AU" baseline="0" dirty="0" err="1" smtClean="0"/>
              <a:t>cinst</a:t>
            </a:r>
            <a:r>
              <a:rPr lang="en-AU" baseline="0" dirty="0" smtClean="0"/>
              <a:t> &lt;&gt;&lt;&gt;</a:t>
            </a:r>
          </a:p>
          <a:p>
            <a:pPr marL="171450" indent="-171450">
              <a:buFont typeface="Arial" panose="020B0604020202020204" pitchFamily="34" charset="0"/>
              <a:buChar char="•"/>
            </a:pPr>
            <a:r>
              <a:rPr lang="en-AU" baseline="0" dirty="0" smtClean="0"/>
              <a:t>Now you can also update packages this way, and even remove them</a:t>
            </a:r>
          </a:p>
          <a:p>
            <a:pPr marL="171450" indent="-171450">
              <a:buFont typeface="Arial" panose="020B0604020202020204" pitchFamily="34" charset="0"/>
              <a:buChar char="•"/>
            </a:pPr>
            <a:r>
              <a:rPr lang="en-AU" baseline="0" dirty="0" smtClean="0"/>
              <a:t>I really see this as a great basis for application deployment or maybe as part of an installation process, there are a million ideas!</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dirty="0" err="1" smtClean="0"/>
              <a:t>Chocolatey</a:t>
            </a:r>
            <a:r>
              <a:rPr lang="en-AU" baseline="0" dirty="0" smtClean="0"/>
              <a:t> is really quite well written, there are some really </a:t>
            </a: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20</a:t>
            </a:fld>
            <a:endParaRPr lang="en-AU"/>
          </a:p>
        </p:txBody>
      </p:sp>
    </p:spTree>
    <p:extLst>
      <p:ext uri="{BB962C8B-B14F-4D97-AF65-F5344CB8AC3E}">
        <p14:creationId xmlns:p14="http://schemas.microsoft.com/office/powerpoint/2010/main" val="4024233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a:t>
            </a:r>
            <a:r>
              <a:rPr lang="en-AU" baseline="0" dirty="0" smtClean="0"/>
              <a:t> we have reached the end of this presentation.</a:t>
            </a:r>
          </a:p>
          <a:p>
            <a:endParaRPr lang="en-AU" baseline="0" dirty="0" smtClean="0"/>
          </a:p>
          <a:p>
            <a:r>
              <a:rPr lang="en-AU" baseline="0" dirty="0" smtClean="0"/>
              <a:t>I would like to thank you all for attending, please fill out the feedback forms.</a:t>
            </a:r>
          </a:p>
          <a:p>
            <a:endParaRPr lang="en-AU" baseline="0" dirty="0" smtClean="0"/>
          </a:p>
          <a:p>
            <a:r>
              <a:rPr lang="en-AU" baseline="0" dirty="0" smtClean="0"/>
              <a:t>I have a number of important links on this slide, my </a:t>
            </a:r>
            <a:r>
              <a:rPr lang="en-AU" baseline="0" dirty="0" err="1" smtClean="0"/>
              <a:t>webside</a:t>
            </a:r>
            <a:r>
              <a:rPr lang="en-AU" baseline="0" dirty="0" smtClean="0"/>
              <a:t>, aperture science dot </a:t>
            </a:r>
            <a:r>
              <a:rPr lang="en-AU" baseline="0" dirty="0" err="1" smtClean="0"/>
              <a:t>su</a:t>
            </a:r>
            <a:r>
              <a:rPr lang="en-AU" baseline="0" dirty="0" smtClean="0"/>
              <a:t>, my email address, links to the </a:t>
            </a:r>
            <a:r>
              <a:rPr lang="en-AU" baseline="0" dirty="0" err="1" smtClean="0"/>
              <a:t>github</a:t>
            </a:r>
            <a:r>
              <a:rPr lang="en-AU" baseline="0" dirty="0" smtClean="0"/>
              <a:t> projects which contain all the </a:t>
            </a:r>
            <a:r>
              <a:rPr lang="en-AU" baseline="0" dirty="0" err="1" smtClean="0"/>
              <a:t>cmdlets</a:t>
            </a:r>
            <a:r>
              <a:rPr lang="en-AU" baseline="0" dirty="0" smtClean="0"/>
              <a:t> seen today.</a:t>
            </a: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21</a:t>
            </a:fld>
            <a:endParaRPr lang="en-AU"/>
          </a:p>
        </p:txBody>
      </p:sp>
    </p:spTree>
    <p:extLst>
      <p:ext uri="{BB962C8B-B14F-4D97-AF65-F5344CB8AC3E}">
        <p14:creationId xmlns:p14="http://schemas.microsoft.com/office/powerpoint/2010/main" val="4006297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just some more information on guides or conventions.</a:t>
            </a:r>
          </a:p>
          <a:p>
            <a:endParaRPr lang="en-AU" dirty="0" smtClean="0"/>
          </a:p>
          <a:p>
            <a:r>
              <a:rPr lang="en-AU" dirty="0" smtClean="0"/>
              <a:t>According to the font</a:t>
            </a:r>
            <a:r>
              <a:rPr lang="en-AU" baseline="0" dirty="0" smtClean="0"/>
              <a:t> of all knowledge, Wikipedia, s</a:t>
            </a:r>
            <a:r>
              <a:rPr lang="en-AU" dirty="0" smtClean="0"/>
              <a:t>tyle guides, code conventions, programming conventions,</a:t>
            </a:r>
            <a:r>
              <a:rPr lang="en-AU" baseline="0" dirty="0" smtClean="0"/>
              <a:t> whatever term you wish to use, are a set of rules used to guide us on how to write our source code. The development and use of guides dates back to the 1970s.</a:t>
            </a:r>
          </a:p>
          <a:p>
            <a:endParaRPr lang="en-AU" baseline="0" dirty="0" smtClean="0"/>
          </a:p>
          <a:p>
            <a:r>
              <a:rPr lang="en-AU" baseline="0" dirty="0" smtClean="0"/>
              <a:t>The typical claim is they increase the readability of and thus the understand-ability of your source code, which intern allows for better code reviews, can reduce chances of errors in our code and thus reducing your maintenance costs. Its up to you if you believe all of that.</a:t>
            </a:r>
          </a:p>
          <a:p>
            <a:endParaRPr lang="en-AU" baseline="0" dirty="0" smtClean="0"/>
          </a:p>
          <a:p>
            <a:r>
              <a:rPr lang="en-AU" baseline="0" dirty="0" smtClean="0"/>
              <a:t>All most all software developments will be working to some set of conventions. Almost all formal software developers will be working against a coding convention, and as IT Professionals or as I like to say, PowerShell developers, we should working and writing code to a convection as well. Let’s face it, we work with naming conventions and the like all the time, why not a PowerShell coding convention?</a:t>
            </a:r>
          </a:p>
          <a:p>
            <a:endParaRPr lang="en-AU" baseline="0" dirty="0" smtClean="0"/>
          </a:p>
          <a:p>
            <a:r>
              <a:rPr lang="en-AU" baseline="0" dirty="0" smtClean="0"/>
              <a:t>The hardest thing when trying to establish a convention in your team will be getting every one to agree, once you get past that, your next challenge will be to ensure that everyone sticks to it. I can’t tell you how to achieve any of this, but the rewards of getting something like this established are well worth the struggle.</a:t>
            </a:r>
          </a:p>
        </p:txBody>
      </p:sp>
      <p:sp>
        <p:nvSpPr>
          <p:cNvPr id="4" name="Slide Number Placeholder 3"/>
          <p:cNvSpPr>
            <a:spLocks noGrp="1"/>
          </p:cNvSpPr>
          <p:nvPr>
            <p:ph type="sldNum" sz="quarter" idx="10"/>
          </p:nvPr>
        </p:nvSpPr>
        <p:spPr/>
        <p:txBody>
          <a:bodyPr/>
          <a:lstStyle/>
          <a:p>
            <a:fld id="{53F87971-6903-4168-8BF0-0F2699F38297}" type="slidenum">
              <a:rPr lang="en-AU" smtClean="0"/>
              <a:t>3</a:t>
            </a:fld>
            <a:endParaRPr lang="en-AU"/>
          </a:p>
        </p:txBody>
      </p:sp>
    </p:spTree>
    <p:extLst>
      <p:ext uri="{BB962C8B-B14F-4D97-AF65-F5344CB8AC3E}">
        <p14:creationId xmlns:p14="http://schemas.microsoft.com/office/powerpoint/2010/main" val="3307657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 am yet to find some definitions of some</a:t>
            </a:r>
            <a:r>
              <a:rPr lang="en-AU" baseline="0" dirty="0" smtClean="0"/>
              <a:t> of the core </a:t>
            </a:r>
            <a:r>
              <a:rPr lang="en-AU" baseline="0" dirty="0" err="1" smtClean="0"/>
              <a:t>Powershell</a:t>
            </a:r>
            <a:r>
              <a:rPr lang="en-AU" baseline="0" dirty="0" smtClean="0"/>
              <a:t> terminology, so I decided that I will provide you all with the definitions that I work from. It is annoying that Microsoft uses some of these terms so interchangeably. </a:t>
            </a:r>
            <a:endParaRPr lang="en-AU" dirty="0" smtClean="0"/>
          </a:p>
          <a:p>
            <a:endParaRPr lang="en-AU" dirty="0" smtClean="0"/>
          </a:p>
          <a:p>
            <a:r>
              <a:rPr lang="en-AU" dirty="0" smtClean="0"/>
              <a:t>Firstly we have functions. Functions are named sections of a</a:t>
            </a:r>
            <a:r>
              <a:rPr lang="en-AU" baseline="0" dirty="0" smtClean="0"/>
              <a:t> program which perform a specific task. Functions could include saving data to the disk, or printing information to the screen, or asking for user input or performing some calculation on the data provided to them</a:t>
            </a:r>
          </a:p>
          <a:p>
            <a:endParaRPr lang="en-AU" baseline="0" dirty="0" smtClean="0"/>
          </a:p>
          <a:p>
            <a:r>
              <a:rPr lang="en-AU" baseline="0" dirty="0" smtClean="0"/>
              <a:t>Next we have the </a:t>
            </a:r>
            <a:r>
              <a:rPr lang="en-AU" baseline="0" dirty="0" err="1" smtClean="0"/>
              <a:t>CMDLet</a:t>
            </a:r>
            <a:r>
              <a:rPr lang="en-AU" baseline="0" dirty="0" smtClean="0"/>
              <a:t>. There doesn’t seem to be much to separate a function from a </a:t>
            </a:r>
            <a:r>
              <a:rPr lang="en-AU" baseline="0" dirty="0" err="1" smtClean="0"/>
              <a:t>cmdlet</a:t>
            </a:r>
            <a:r>
              <a:rPr lang="en-AU" baseline="0" dirty="0" smtClean="0"/>
              <a:t> to the casual observer. Don’t be fooled, </a:t>
            </a:r>
            <a:r>
              <a:rPr lang="en-AU" baseline="0" dirty="0" err="1" smtClean="0"/>
              <a:t>cmdlets</a:t>
            </a:r>
            <a:r>
              <a:rPr lang="en-AU" baseline="0" dirty="0" smtClean="0"/>
              <a:t> are the powerful big brother of the function. CMDLets through the use of the </a:t>
            </a:r>
            <a:r>
              <a:rPr lang="en-AU" baseline="0" dirty="0" err="1" smtClean="0"/>
              <a:t>cmdlet</a:t>
            </a:r>
            <a:r>
              <a:rPr lang="en-AU" baseline="0" dirty="0" smtClean="0"/>
              <a:t> bindings, gain super abilities over regular functions. They were originally only the domain of software developers, requiring knowledge of </a:t>
            </a:r>
            <a:r>
              <a:rPr lang="en-AU" baseline="0" dirty="0" err="1" smtClean="0"/>
              <a:t>.net</a:t>
            </a:r>
            <a:r>
              <a:rPr lang="en-AU" baseline="0" dirty="0" smtClean="0"/>
              <a:t> programming, however since </a:t>
            </a:r>
            <a:r>
              <a:rPr lang="en-AU" baseline="0" dirty="0" err="1" smtClean="0"/>
              <a:t>powershell</a:t>
            </a:r>
            <a:r>
              <a:rPr lang="en-AU" baseline="0" dirty="0" smtClean="0"/>
              <a:t> version 2, they can now be developed natively from </a:t>
            </a:r>
            <a:r>
              <a:rPr lang="en-AU" baseline="0" dirty="0" err="1" smtClean="0"/>
              <a:t>powershell</a:t>
            </a:r>
            <a:r>
              <a:rPr lang="en-AU" baseline="0" dirty="0" smtClean="0"/>
              <a:t> code. The other big item to note with </a:t>
            </a:r>
            <a:r>
              <a:rPr lang="en-AU" baseline="0" dirty="0" err="1" smtClean="0"/>
              <a:t>cmdlets</a:t>
            </a:r>
            <a:r>
              <a:rPr lang="en-AU" baseline="0" dirty="0" smtClean="0"/>
              <a:t> is that they have s specific structure to their names, that is the verb dash noun format, for example, get-content, set-variable.</a:t>
            </a:r>
          </a:p>
          <a:p>
            <a:endParaRPr lang="en-AU" baseline="0" dirty="0" smtClean="0"/>
          </a:p>
          <a:p>
            <a:r>
              <a:rPr lang="en-AU" baseline="0" dirty="0" smtClean="0"/>
              <a:t>So how do scripts fit in, well scripts build on top of the functions and </a:t>
            </a:r>
            <a:r>
              <a:rPr lang="en-AU" baseline="0" dirty="0" err="1" smtClean="0"/>
              <a:t>cmlets</a:t>
            </a:r>
            <a:r>
              <a:rPr lang="en-AU" baseline="0" dirty="0" smtClean="0"/>
              <a:t> we have written, with a goal of solving complex tasks or problems. Whilst as </a:t>
            </a:r>
            <a:r>
              <a:rPr lang="en-AU" baseline="0" dirty="0" err="1" smtClean="0"/>
              <a:t>powershell</a:t>
            </a:r>
            <a:r>
              <a:rPr lang="en-AU" baseline="0" dirty="0" smtClean="0"/>
              <a:t> developers we will probably spend a lot of time writing </a:t>
            </a:r>
            <a:r>
              <a:rPr lang="en-AU" baseline="0" dirty="0" err="1" smtClean="0"/>
              <a:t>cmdlets</a:t>
            </a:r>
            <a:r>
              <a:rPr lang="en-AU" baseline="0" dirty="0" smtClean="0"/>
              <a:t> and functions, its our scripts which will allow us to accomplish the activities we wish to achieve. </a:t>
            </a:r>
          </a:p>
          <a:p>
            <a:endParaRPr lang="en-AU" baseline="0" dirty="0" smtClean="0"/>
          </a:p>
          <a:p>
            <a:r>
              <a:rPr lang="en-AU" baseline="0" dirty="0" smtClean="0"/>
              <a:t>So finally we have modules. Modules are a way to organise, collect and abstract our </a:t>
            </a:r>
            <a:r>
              <a:rPr lang="en-AU" baseline="0" dirty="0" err="1" smtClean="0"/>
              <a:t>powershell</a:t>
            </a:r>
            <a:r>
              <a:rPr lang="en-AU" baseline="0" dirty="0" smtClean="0"/>
              <a:t> code into </a:t>
            </a:r>
            <a:r>
              <a:rPr lang="en-AU" baseline="0" dirty="0" err="1" smtClean="0"/>
              <a:t>selfcontained</a:t>
            </a:r>
            <a:r>
              <a:rPr lang="en-AU" baseline="0" dirty="0" smtClean="0"/>
              <a:t> reusable units. If you have used a language like </a:t>
            </a:r>
            <a:r>
              <a:rPr lang="en-AU" baseline="0" dirty="0" err="1" smtClean="0"/>
              <a:t>perl</a:t>
            </a:r>
            <a:r>
              <a:rPr lang="en-AU" baseline="0" dirty="0" smtClean="0"/>
              <a:t>, you are probably familiar with </a:t>
            </a:r>
            <a:r>
              <a:rPr lang="en-AU" baseline="0" dirty="0" err="1" smtClean="0"/>
              <a:t>perl</a:t>
            </a:r>
            <a:r>
              <a:rPr lang="en-AU" baseline="0" dirty="0" smtClean="0"/>
              <a:t> packages, they are a similar concept. So how can we use these modules? Well there are 4 common users.</a:t>
            </a:r>
          </a:p>
          <a:p>
            <a:endParaRPr lang="en-AU" baseline="0" dirty="0" smtClean="0"/>
          </a:p>
          <a:p>
            <a:r>
              <a:rPr lang="en-AU" baseline="0" dirty="0" smtClean="0"/>
              <a:t>First there is the use of modules as libraries. In this case we are using modules to package and distribute libraries of </a:t>
            </a:r>
            <a:r>
              <a:rPr lang="en-AU" baseline="0" dirty="0" err="1" smtClean="0"/>
              <a:t>cmdlets</a:t>
            </a:r>
            <a:r>
              <a:rPr lang="en-AU" baseline="0" dirty="0" smtClean="0"/>
              <a:t> for performing similar tasks, all of which typically share one or more nouns reflecting common tasks. This is similar to the </a:t>
            </a:r>
            <a:r>
              <a:rPr lang="en-AU" baseline="0" dirty="0" err="1" smtClean="0"/>
              <a:t>.net</a:t>
            </a:r>
            <a:r>
              <a:rPr lang="en-AU" baseline="0" dirty="0" smtClean="0"/>
              <a:t> framework classes. An example of this could be a library for web </a:t>
            </a:r>
            <a:r>
              <a:rPr lang="en-AU" baseline="0" dirty="0" err="1" smtClean="0"/>
              <a:t>cmdlets</a:t>
            </a:r>
            <a:r>
              <a:rPr lang="en-AU" baseline="0" dirty="0" smtClean="0"/>
              <a:t>.</a:t>
            </a:r>
          </a:p>
          <a:p>
            <a:endParaRPr lang="en-AU" baseline="0" dirty="0" smtClean="0"/>
          </a:p>
          <a:p>
            <a:r>
              <a:rPr lang="en-AU" dirty="0" smtClean="0"/>
              <a:t>The next scenario</a:t>
            </a:r>
            <a:r>
              <a:rPr lang="en-AU" baseline="0" dirty="0" smtClean="0"/>
              <a:t> is configuration, using modules to customer your environment with specific </a:t>
            </a:r>
            <a:r>
              <a:rPr lang="en-AU" baseline="0" dirty="0" err="1" smtClean="0"/>
              <a:t>cmdlets</a:t>
            </a:r>
            <a:r>
              <a:rPr lang="en-AU" baseline="0" dirty="0" smtClean="0"/>
              <a:t>, providers functions and variables, similar to the use of a </a:t>
            </a:r>
            <a:r>
              <a:rPr lang="en-AU" baseline="0" dirty="0" err="1" smtClean="0"/>
              <a:t>powershell</a:t>
            </a:r>
            <a:r>
              <a:rPr lang="en-AU" baseline="0" dirty="0" smtClean="0"/>
              <a:t> profile. There isn’t a specific common task here, its more about setting up a </a:t>
            </a:r>
            <a:r>
              <a:rPr lang="en-AU" baseline="0" dirty="0" err="1" smtClean="0"/>
              <a:t>powershell</a:t>
            </a:r>
            <a:r>
              <a:rPr lang="en-AU" baseline="0" dirty="0" smtClean="0"/>
              <a:t> environment.</a:t>
            </a:r>
          </a:p>
          <a:p>
            <a:endParaRPr lang="en-AU" baseline="0" dirty="0" smtClean="0"/>
          </a:p>
          <a:p>
            <a:r>
              <a:rPr lang="en-AU" dirty="0" smtClean="0"/>
              <a:t>The next use of modules</a:t>
            </a:r>
            <a:r>
              <a:rPr lang="en-AU" baseline="0" dirty="0" smtClean="0"/>
              <a:t> is using modules to define a specific application. You will design a module to package a set of components providing a interface to perform a specific task or tasks. You could also be abstracting other modules, or re-exporting a subset of other modules.</a:t>
            </a:r>
          </a:p>
          <a:p>
            <a:endParaRPr lang="en-AU" baseline="0" dirty="0" smtClean="0"/>
          </a:p>
          <a:p>
            <a:r>
              <a:rPr lang="en-AU" baseline="0" dirty="0" smtClean="0"/>
              <a:t>Finally there is the use of modules to assist in the development and distribution of compiled code, without the need for creating </a:t>
            </a:r>
            <a:r>
              <a:rPr lang="en-AU" baseline="0" dirty="0" err="1" smtClean="0"/>
              <a:t>snapins</a:t>
            </a:r>
            <a:r>
              <a:rPr lang="en-AU" baseline="0" dirty="0" smtClean="0"/>
              <a:t>. This sort of use is more oriented around the vb.net c# developers.</a:t>
            </a:r>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4</a:t>
            </a:fld>
            <a:endParaRPr lang="en-AU"/>
          </a:p>
        </p:txBody>
      </p:sp>
    </p:spTree>
    <p:extLst>
      <p:ext uri="{BB962C8B-B14F-4D97-AF65-F5344CB8AC3E}">
        <p14:creationId xmlns:p14="http://schemas.microsoft.com/office/powerpoint/2010/main" val="3241852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 saw a comment in a </a:t>
            </a:r>
            <a:r>
              <a:rPr lang="en-AU" dirty="0" err="1" smtClean="0"/>
              <a:t>technet</a:t>
            </a:r>
            <a:r>
              <a:rPr lang="en-AU" baseline="0" dirty="0" smtClean="0"/>
              <a:t> article the other day, “Think functions not scripts”, one of mine own was “Make </a:t>
            </a:r>
            <a:r>
              <a:rPr lang="en-AU" baseline="0" dirty="0" err="1" smtClean="0"/>
              <a:t>cmdlets</a:t>
            </a:r>
            <a:r>
              <a:rPr lang="en-AU" baseline="0" dirty="0" smtClean="0"/>
              <a:t> not scripts”.  They are both really eloquent in describing how PowerShell Developers should be thinking.</a:t>
            </a:r>
          </a:p>
          <a:p>
            <a:endParaRPr lang="en-AU" baseline="0" dirty="0" smtClean="0"/>
          </a:p>
          <a:p>
            <a:r>
              <a:rPr lang="en-AU" baseline="0" dirty="0" smtClean="0"/>
              <a:t>In the past, we would most likely have a single script file, say </a:t>
            </a:r>
            <a:r>
              <a:rPr lang="en-AU" baseline="0" dirty="0" err="1" smtClean="0"/>
              <a:t>Vbscript</a:t>
            </a:r>
            <a:r>
              <a:rPr lang="en-AU" baseline="0" dirty="0" smtClean="0"/>
              <a:t>, with hundreds, or thousands of lines of code to achieve what we wanted. This code was typically hard to understand, for some reason always poorly commented. VBScript didn’t encourage us to </a:t>
            </a:r>
            <a:r>
              <a:rPr lang="en-AU" baseline="0" dirty="0" err="1" smtClean="0"/>
              <a:t>resuse</a:t>
            </a:r>
            <a:r>
              <a:rPr lang="en-AU" baseline="0" dirty="0" smtClean="0"/>
              <a:t> code, if we did reuse code we probably just copied and pasted a function from one script to the next. I saw a </a:t>
            </a:r>
            <a:r>
              <a:rPr lang="en-AU" baseline="0" dirty="0" err="1" smtClean="0"/>
              <a:t>vbscript</a:t>
            </a:r>
            <a:r>
              <a:rPr lang="en-AU" baseline="0" dirty="0" smtClean="0"/>
              <a:t> file called, transfer files. The title sounded innocent enough, what I found was a script not only moving files from point a to point b, but a script </a:t>
            </a:r>
            <a:r>
              <a:rPr lang="en-AU" baseline="0" dirty="0" err="1" smtClean="0"/>
              <a:t>ridic</a:t>
            </a:r>
            <a:r>
              <a:rPr lang="en-AU" baseline="0" dirty="0" smtClean="0"/>
              <a:t> long and complicated I think it ran the office dishwasher as well. This script was massive and complex, this isn’t entirely the </a:t>
            </a:r>
            <a:r>
              <a:rPr lang="en-AU" baseline="0" dirty="0" err="1" smtClean="0"/>
              <a:t>authoris</a:t>
            </a:r>
            <a:r>
              <a:rPr lang="en-AU" baseline="0" dirty="0" smtClean="0"/>
              <a:t> fault, it is just the way we wrote our scripts back then. </a:t>
            </a:r>
          </a:p>
          <a:p>
            <a:endParaRPr lang="en-AU" baseline="0" dirty="0" smtClean="0"/>
          </a:p>
          <a:p>
            <a:r>
              <a:rPr lang="en-AU" baseline="0" dirty="0" err="1" smtClean="0"/>
              <a:t>Powershell</a:t>
            </a:r>
            <a:r>
              <a:rPr lang="en-AU" baseline="0" dirty="0" smtClean="0"/>
              <a:t> has provided us with a way out of this mess. We now work with individual functions and </a:t>
            </a:r>
            <a:r>
              <a:rPr lang="en-AU" baseline="0" dirty="0" err="1" smtClean="0"/>
              <a:t>cmdlets</a:t>
            </a:r>
            <a:r>
              <a:rPr lang="en-AU" baseline="0" dirty="0" smtClean="0"/>
              <a:t>, where we break down our complex tasks into sets of individual tasks. PowerShell encourages us to think about designing and writing our functions and </a:t>
            </a:r>
            <a:r>
              <a:rPr lang="en-AU" baseline="0" dirty="0" err="1" smtClean="0"/>
              <a:t>cmdlets</a:t>
            </a:r>
            <a:r>
              <a:rPr lang="en-AU" baseline="0" dirty="0" smtClean="0"/>
              <a:t> first, and then building our scripts. These scripts are simple and easy to understand because they only include a </a:t>
            </a:r>
            <a:r>
              <a:rPr lang="en-AU" baseline="0" dirty="0" err="1" smtClean="0"/>
              <a:t>minimial</a:t>
            </a:r>
            <a:r>
              <a:rPr lang="en-AU" baseline="0" dirty="0" smtClean="0"/>
              <a:t> amount of code. This change in the way we write our code is something that the rest of the software development community when through in the move from procedural code to object oriented.</a:t>
            </a:r>
          </a:p>
          <a:p>
            <a:endParaRPr lang="en-AU" baseline="0" dirty="0" smtClean="0"/>
          </a:p>
          <a:p>
            <a:r>
              <a:rPr lang="en-AU" baseline="0" dirty="0" smtClean="0"/>
              <a:t>The last thing to really encourage is that functions and </a:t>
            </a:r>
            <a:r>
              <a:rPr lang="en-AU" baseline="0" dirty="0" err="1" smtClean="0"/>
              <a:t>cmdlets</a:t>
            </a:r>
            <a:r>
              <a:rPr lang="en-AU" baseline="0" dirty="0" smtClean="0"/>
              <a:t> should perform one and only task wherever possible. Get functions should only get data, output functions should only output data. Keeping your functions and </a:t>
            </a:r>
            <a:r>
              <a:rPr lang="en-AU" baseline="0" dirty="0" err="1" smtClean="0"/>
              <a:t>cmdlets</a:t>
            </a:r>
            <a:r>
              <a:rPr lang="en-AU" baseline="0" dirty="0" smtClean="0"/>
              <a:t> limited in this way ensures that your code is easier to understand and troubleshoot, not only those functions and </a:t>
            </a:r>
            <a:r>
              <a:rPr lang="en-AU" baseline="0" dirty="0" err="1" smtClean="0"/>
              <a:t>cmdlets</a:t>
            </a:r>
            <a:r>
              <a:rPr lang="en-AU" baseline="0" dirty="0" smtClean="0"/>
              <a:t>, but also any code which makes use of these.</a:t>
            </a:r>
          </a:p>
        </p:txBody>
      </p:sp>
      <p:sp>
        <p:nvSpPr>
          <p:cNvPr id="4" name="Slide Number Placeholder 3"/>
          <p:cNvSpPr>
            <a:spLocks noGrp="1"/>
          </p:cNvSpPr>
          <p:nvPr>
            <p:ph type="sldNum" sz="quarter" idx="10"/>
          </p:nvPr>
        </p:nvSpPr>
        <p:spPr/>
        <p:txBody>
          <a:bodyPr/>
          <a:lstStyle/>
          <a:p>
            <a:fld id="{53F87971-6903-4168-8BF0-0F2699F38297}" type="slidenum">
              <a:rPr lang="en-AU" smtClean="0"/>
              <a:t>5</a:t>
            </a:fld>
            <a:endParaRPr lang="en-AU"/>
          </a:p>
        </p:txBody>
      </p:sp>
    </p:spTree>
    <p:extLst>
      <p:ext uri="{BB962C8B-B14F-4D97-AF65-F5344CB8AC3E}">
        <p14:creationId xmlns:p14="http://schemas.microsoft.com/office/powerpoint/2010/main" val="61195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what names do we give things?</a:t>
            </a:r>
          </a:p>
          <a:p>
            <a:endParaRPr lang="en-AU" baseline="0" dirty="0" smtClean="0"/>
          </a:p>
          <a:p>
            <a:r>
              <a:rPr lang="en-AU" baseline="0" dirty="0" smtClean="0"/>
              <a:t>Well, the naming of the </a:t>
            </a:r>
            <a:r>
              <a:rPr lang="en-AU" baseline="0" dirty="0" err="1" smtClean="0"/>
              <a:t>cmdlets</a:t>
            </a:r>
            <a:r>
              <a:rPr lang="en-AU" baseline="0" dirty="0" smtClean="0"/>
              <a:t> is controlled by the verb dash noun format specified by Microsoft. This should be the worlds most intuitive structure, but when Microsoft came up with this, they also decided to enforce a authorised list of verbs. The argument is that the authorised verbs are more understandable, however in reality, the enforcement of the authorised verbs has lead to a lot of what should intuitively named </a:t>
            </a:r>
            <a:r>
              <a:rPr lang="en-AU" baseline="0" dirty="0" err="1" smtClean="0"/>
              <a:t>cmdlets</a:t>
            </a:r>
            <a:r>
              <a:rPr lang="en-AU" baseline="0" dirty="0" smtClean="0"/>
              <a:t> to end up with very unintuitive names. The reason for this, is the list is just to short to describe a lot of things we want to do with </a:t>
            </a:r>
            <a:r>
              <a:rPr lang="en-AU" baseline="0" dirty="0" err="1" smtClean="0"/>
              <a:t>powershell</a:t>
            </a:r>
            <a:r>
              <a:rPr lang="en-AU" baseline="0" dirty="0" smtClean="0"/>
              <a:t>. The list includes get and set, new and remove, but doesn’t include things like upload and download, so we need to make so concessions. If you decided to tell Microsoft to </a:t>
            </a:r>
            <a:r>
              <a:rPr lang="en-AU" baseline="0" dirty="0" err="1" smtClean="0"/>
              <a:t>scew</a:t>
            </a:r>
            <a:r>
              <a:rPr lang="en-AU" baseline="0" dirty="0" smtClean="0"/>
              <a:t> their list, then get ready for warning messages! Every time you import a module with </a:t>
            </a:r>
            <a:r>
              <a:rPr lang="en-AU" baseline="0" dirty="0" err="1" smtClean="0"/>
              <a:t>cmdlets</a:t>
            </a:r>
            <a:r>
              <a:rPr lang="en-AU" baseline="0" dirty="0" smtClean="0"/>
              <a:t> using verbs that are not in the list, Microsoft will warn you with a nice little warning message. Either way, no really nice options here.</a:t>
            </a:r>
          </a:p>
          <a:p>
            <a:endParaRPr lang="en-AU" baseline="0" dirty="0" smtClean="0"/>
          </a:p>
          <a:p>
            <a:r>
              <a:rPr lang="en-AU" baseline="0" dirty="0" smtClean="0"/>
              <a:t>The next thing about naming, is always use singular nouns and not plurals for your functions and </a:t>
            </a:r>
            <a:r>
              <a:rPr lang="en-AU" baseline="0" dirty="0" err="1" smtClean="0"/>
              <a:t>cmdlets</a:t>
            </a:r>
            <a:r>
              <a:rPr lang="en-AU" baseline="0" dirty="0" smtClean="0"/>
              <a:t>. If you are getting a file from a server, be it one or a million, the function is still get-file!</a:t>
            </a:r>
          </a:p>
          <a:p>
            <a:endParaRPr lang="en-AU" baseline="0" dirty="0" smtClean="0"/>
          </a:p>
          <a:p>
            <a:r>
              <a:rPr lang="en-AU" baseline="0" dirty="0" smtClean="0"/>
              <a:t>Microsoft didn’t specify any naming structure for modules, scripts variables or parameters. Your aim should be to be descriptive, but brief. Variables and parameter names should provide insight into the data they contain. Care should be taken when selecting parameter names for both </a:t>
            </a:r>
            <a:r>
              <a:rPr lang="en-AU" baseline="0" dirty="0" err="1" smtClean="0"/>
              <a:t>cmdlets</a:t>
            </a:r>
            <a:r>
              <a:rPr lang="en-AU" baseline="0" dirty="0" smtClean="0"/>
              <a:t> and scripts as these will be exposed to end users.</a:t>
            </a:r>
          </a:p>
          <a:p>
            <a:endParaRPr lang="en-AU" baseline="0" dirty="0" smtClean="0"/>
          </a:p>
          <a:p>
            <a:r>
              <a:rPr lang="en-AU" baseline="0" dirty="0" smtClean="0"/>
              <a:t>The last thing is the use of case in your names. PowerShell isn’t as case sensitive as other shells and languages, but if you get your use of case right, your code will have that extra level of professionalism about it. Always capitalise the first letters of verbs and nouns in function names, as to with parameters. The reason to do this is to make your code look just like </a:t>
            </a:r>
            <a:r>
              <a:rPr lang="en-AU" baseline="0" dirty="0" err="1" smtClean="0"/>
              <a:t>Microsofts</a:t>
            </a:r>
            <a:r>
              <a:rPr lang="en-AU" baseline="0" dirty="0" smtClean="0"/>
              <a:t> in built </a:t>
            </a:r>
            <a:r>
              <a:rPr lang="en-AU" baseline="0" dirty="0" err="1" smtClean="0"/>
              <a:t>cmdlets</a:t>
            </a:r>
            <a:r>
              <a:rPr lang="en-AU" baseline="0" dirty="0" smtClean="0"/>
              <a:t>, making your code look more professional.</a:t>
            </a:r>
          </a:p>
        </p:txBody>
      </p:sp>
      <p:sp>
        <p:nvSpPr>
          <p:cNvPr id="4" name="Slide Number Placeholder 3"/>
          <p:cNvSpPr>
            <a:spLocks noGrp="1"/>
          </p:cNvSpPr>
          <p:nvPr>
            <p:ph type="sldNum" sz="quarter" idx="10"/>
          </p:nvPr>
        </p:nvSpPr>
        <p:spPr/>
        <p:txBody>
          <a:bodyPr/>
          <a:lstStyle/>
          <a:p>
            <a:fld id="{53F87971-6903-4168-8BF0-0F2699F38297}" type="slidenum">
              <a:rPr lang="en-AU" smtClean="0"/>
              <a:t>6</a:t>
            </a:fld>
            <a:endParaRPr lang="en-AU"/>
          </a:p>
        </p:txBody>
      </p:sp>
    </p:spTree>
    <p:extLst>
      <p:ext uri="{BB962C8B-B14F-4D97-AF65-F5344CB8AC3E}">
        <p14:creationId xmlns:p14="http://schemas.microsoft.com/office/powerpoint/2010/main" val="332566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Comments and documentation are probably the biggest challenge, and</a:t>
            </a:r>
            <a:r>
              <a:rPr lang="en-AU" baseline="0" dirty="0" smtClean="0"/>
              <a:t> they really do separate good code from bad code. I realise that documentation is hard for any IT Professional, and it is so easy to just forget about it, or put it off, but if you follow some simple rules, you can not only get it done quickly, you can make you code look like that of Microsoft’s!</a:t>
            </a:r>
          </a:p>
          <a:p>
            <a:endParaRPr lang="en-AU" baseline="0" dirty="0" smtClean="0"/>
          </a:p>
          <a:p>
            <a:r>
              <a:rPr lang="en-AU" baseline="0" dirty="0" smtClean="0"/>
              <a:t>We all know the get-help </a:t>
            </a:r>
            <a:r>
              <a:rPr lang="en-AU" baseline="0" dirty="0" err="1" smtClean="0"/>
              <a:t>cmdlet</a:t>
            </a:r>
            <a:r>
              <a:rPr lang="en-AU" baseline="0" dirty="0" smtClean="0"/>
              <a:t>, its great way of getting information about a </a:t>
            </a:r>
            <a:r>
              <a:rPr lang="en-AU" baseline="0" dirty="0" err="1" smtClean="0"/>
              <a:t>cmdlet</a:t>
            </a:r>
            <a:r>
              <a:rPr lang="en-AU" baseline="0" dirty="0" smtClean="0"/>
              <a:t>. For a Microsoft </a:t>
            </a:r>
            <a:r>
              <a:rPr lang="en-AU" baseline="0" dirty="0" err="1" smtClean="0"/>
              <a:t>cmdlet</a:t>
            </a:r>
            <a:r>
              <a:rPr lang="en-AU" baseline="0" dirty="0" smtClean="0"/>
              <a:t> it covers also sorts of information, descriptions of parameters and even examples. Well, what if I said you could get that for your own </a:t>
            </a:r>
            <a:r>
              <a:rPr lang="en-AU" baseline="0" dirty="0" err="1" smtClean="0"/>
              <a:t>cmdlets</a:t>
            </a:r>
            <a:r>
              <a:rPr lang="en-AU" baseline="0" dirty="0" smtClean="0"/>
              <a:t>? Believe me? You can by using the </a:t>
            </a:r>
            <a:r>
              <a:rPr lang="en-AU" baseline="0" dirty="0" err="1" smtClean="0"/>
              <a:t>commdnet</a:t>
            </a:r>
            <a:r>
              <a:rPr lang="en-AU" baseline="0" dirty="0" smtClean="0"/>
              <a:t> based help syntax. Basically the syntax is a comment block with a special set of key words, they allow you to give a </a:t>
            </a:r>
            <a:r>
              <a:rPr lang="en-AU" baseline="0" dirty="0" err="1" smtClean="0"/>
              <a:t>decription</a:t>
            </a:r>
            <a:r>
              <a:rPr lang="en-AU" baseline="0" dirty="0" smtClean="0"/>
              <a:t> of the function and parameters and even examples on using the </a:t>
            </a:r>
            <a:r>
              <a:rPr lang="en-AU" baseline="0" dirty="0" err="1" smtClean="0"/>
              <a:t>cmdlet</a:t>
            </a:r>
            <a:r>
              <a:rPr lang="en-AU" baseline="0" dirty="0" smtClean="0"/>
              <a:t>.</a:t>
            </a:r>
          </a:p>
          <a:p>
            <a:endParaRPr lang="en-AU" baseline="0" dirty="0" smtClean="0"/>
          </a:p>
          <a:p>
            <a:r>
              <a:rPr lang="en-AU" baseline="0" dirty="0" smtClean="0"/>
              <a:t>I totally recommend that you go to your </a:t>
            </a:r>
            <a:r>
              <a:rPr lang="en-AU" baseline="0" dirty="0" err="1" smtClean="0"/>
              <a:t>powershell</a:t>
            </a:r>
            <a:r>
              <a:rPr lang="en-AU" baseline="0" dirty="0" smtClean="0"/>
              <a:t> console when you go home and type, get-help </a:t>
            </a:r>
            <a:r>
              <a:rPr lang="en-AU" baseline="0" dirty="0" err="1" smtClean="0"/>
              <a:t>about_comment_based_help</a:t>
            </a:r>
            <a:r>
              <a:rPr lang="en-AU" baseline="0" dirty="0" smtClean="0"/>
              <a:t>, it will explain everything. I will also show you these comments during the demo.</a:t>
            </a:r>
          </a:p>
          <a:p>
            <a:endParaRPr lang="en-AU" dirty="0"/>
          </a:p>
        </p:txBody>
      </p:sp>
      <p:sp>
        <p:nvSpPr>
          <p:cNvPr id="4" name="Slide Number Placeholder 3"/>
          <p:cNvSpPr>
            <a:spLocks noGrp="1"/>
          </p:cNvSpPr>
          <p:nvPr>
            <p:ph type="sldNum" sz="quarter" idx="10"/>
          </p:nvPr>
        </p:nvSpPr>
        <p:spPr/>
        <p:txBody>
          <a:bodyPr/>
          <a:lstStyle/>
          <a:p>
            <a:fld id="{53F87971-6903-4168-8BF0-0F2699F38297}" type="slidenum">
              <a:rPr lang="en-AU" smtClean="0"/>
              <a:t>7</a:t>
            </a:fld>
            <a:endParaRPr lang="en-AU"/>
          </a:p>
        </p:txBody>
      </p:sp>
    </p:spTree>
    <p:extLst>
      <p:ext uri="{BB962C8B-B14F-4D97-AF65-F5344CB8AC3E}">
        <p14:creationId xmlns:p14="http://schemas.microsoft.com/office/powerpoint/2010/main" val="2204412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So, when and where do we add comments? First, whenever you define a variable, add a comment. Any complex if, for, while or until conditions should also have comments. If you use the pipeline, its probably also a good time for a comment, as is any time you are validating user input. Try and put some detailed comments around your error handling, it will save you time in the long run.</a:t>
            </a:r>
          </a:p>
          <a:p>
            <a:endParaRPr lang="en-AU" baseline="0" dirty="0" smtClean="0"/>
          </a:p>
          <a:p>
            <a:r>
              <a:rPr lang="en-AU" baseline="0" dirty="0" smtClean="0"/>
              <a:t>A simple way to ensure you have good comments, is to put a comment in about any line of code you thing is complex or difficult to understand, but don’t over do this, if a line of code is simple, for example, incrementing a variable or counter and there is no chance for confusion, then please don’t add a comment.</a:t>
            </a:r>
          </a:p>
          <a:p>
            <a:endParaRPr lang="en-AU" baseline="0" dirty="0" smtClean="0"/>
          </a:p>
          <a:p>
            <a:r>
              <a:rPr lang="en-AU" baseline="0" dirty="0" smtClean="0"/>
              <a:t>Some people overdo comments believe it or not, they will add a comment in for every single line of code. You don’t need this, its just a waste, for a lot of code we know what you are doing and you don’t need to explain it!</a:t>
            </a:r>
          </a:p>
        </p:txBody>
      </p:sp>
      <p:sp>
        <p:nvSpPr>
          <p:cNvPr id="4" name="Slide Number Placeholder 3"/>
          <p:cNvSpPr>
            <a:spLocks noGrp="1"/>
          </p:cNvSpPr>
          <p:nvPr>
            <p:ph type="sldNum" sz="quarter" idx="10"/>
          </p:nvPr>
        </p:nvSpPr>
        <p:spPr/>
        <p:txBody>
          <a:bodyPr/>
          <a:lstStyle/>
          <a:p>
            <a:fld id="{53F87971-6903-4168-8BF0-0F2699F38297}" type="slidenum">
              <a:rPr lang="en-AU" smtClean="0"/>
              <a:t>8</a:t>
            </a:fld>
            <a:endParaRPr lang="en-AU"/>
          </a:p>
        </p:txBody>
      </p:sp>
    </p:spTree>
    <p:extLst>
      <p:ext uri="{BB962C8B-B14F-4D97-AF65-F5344CB8AC3E}">
        <p14:creationId xmlns:p14="http://schemas.microsoft.com/office/powerpoint/2010/main" val="2313846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Error handling</a:t>
            </a:r>
            <a:r>
              <a:rPr lang="en-AU" baseline="0" dirty="0" smtClean="0"/>
              <a:t> is another thing that separates the good code from the bad code. We don’t want code that stops or crashes without any explanation. We also don’t want code that encounters an error and then continues to run in an undefined state. The worst coding disaster I saw was one where someone modified a scripts content, it didn’t have great error handling to begin with, and all he did was change a line which filtered the list of active directory groups from all down to a few. The change to the filter didn’t work, and the script generated an error message at that line, but it kept on running. Now it was removing all users from all groups. It was a bad, bad day, lots of bad stuff happened, and someone almost got fired.</a:t>
            </a:r>
          </a:p>
          <a:p>
            <a:endParaRPr lang="en-AU" dirty="0" smtClean="0"/>
          </a:p>
          <a:p>
            <a:r>
              <a:rPr lang="en-AU" dirty="0" smtClean="0"/>
              <a:t>Knowing when to catch errors in your code, when to throw errors in your code and when to simply use the write-error statement, can be much like playing a game of poker. Experience is really the only way you will learn the appropriate times, but there are some handy tips I can give you.</a:t>
            </a:r>
          </a:p>
          <a:p>
            <a:endParaRPr lang="en-AU" dirty="0" smtClean="0"/>
          </a:p>
          <a:p>
            <a:r>
              <a:rPr lang="en-AU" dirty="0" smtClean="0"/>
              <a:t>If your writing </a:t>
            </a:r>
            <a:r>
              <a:rPr lang="en-AU" dirty="0" err="1" smtClean="0"/>
              <a:t>cmdlets</a:t>
            </a:r>
            <a:r>
              <a:rPr lang="en-AU" dirty="0" smtClean="0"/>
              <a:t> and functions, its ok to catch errors and then throw them back to what ever is calling,</a:t>
            </a:r>
            <a:r>
              <a:rPr lang="en-AU" baseline="0" dirty="0" smtClean="0"/>
              <a:t> this is something I do all the time. I generally expect my scripts to handle any errors and report them gracefully to the user. Scripts in my eyes are the ones which organise the complexity, </a:t>
            </a:r>
            <a:r>
              <a:rPr lang="en-AU" baseline="0" dirty="0" err="1" smtClean="0"/>
              <a:t>cmdlets</a:t>
            </a:r>
            <a:r>
              <a:rPr lang="en-AU" baseline="0" dirty="0" smtClean="0"/>
              <a:t> and functions do the work though.</a:t>
            </a:r>
          </a:p>
          <a:p>
            <a:endParaRPr lang="en-AU" baseline="0" dirty="0" smtClean="0"/>
          </a:p>
          <a:p>
            <a:r>
              <a:rPr lang="en-AU" baseline="0" dirty="0" smtClean="0"/>
              <a:t>Throwing an error from your function or </a:t>
            </a:r>
            <a:r>
              <a:rPr lang="en-AU" baseline="0" dirty="0" err="1" smtClean="0"/>
              <a:t>cmdlet</a:t>
            </a:r>
            <a:r>
              <a:rPr lang="en-AU" baseline="0" dirty="0" smtClean="0"/>
              <a:t> will stop execution of that function and </a:t>
            </a:r>
            <a:r>
              <a:rPr lang="en-AU" baseline="0" dirty="0" err="1" smtClean="0"/>
              <a:t>cmdlet</a:t>
            </a:r>
            <a:r>
              <a:rPr lang="en-AU" baseline="0" dirty="0" smtClean="0"/>
              <a:t>, returning execution to whatever called it, if it was a script, then the script will continue. Now this can be overwritten, but you should do so with care. If you need your function or </a:t>
            </a:r>
            <a:r>
              <a:rPr lang="en-AU" baseline="0" dirty="0" err="1" smtClean="0"/>
              <a:t>cmdlet</a:t>
            </a:r>
            <a:r>
              <a:rPr lang="en-AU" baseline="0" dirty="0" smtClean="0"/>
              <a:t> to continue execution, then consider the use of write-error instead, but that has some limitations as well.</a:t>
            </a:r>
          </a:p>
          <a:p>
            <a:endParaRPr lang="en-AU" baseline="0" dirty="0" smtClean="0"/>
          </a:p>
          <a:p>
            <a:r>
              <a:rPr lang="en-AU" baseline="0" dirty="0" smtClean="0"/>
              <a:t>Now your error messages, make them polite and friendly. Make then useful. If using try catch, then $_ has all your error information otherwise your $error variable will. Don’t be afraid to use the information in that variable in your message, or log it to a log file. If you have caught an error that is a failure in connecting to the database server, then say just that.  I try to aim for every error message to lead me back to where in the code it was generated.</a:t>
            </a:r>
          </a:p>
          <a:p>
            <a:endParaRPr lang="en-AU" baseline="0" dirty="0" smtClean="0"/>
          </a:p>
          <a:p>
            <a:r>
              <a:rPr lang="en-AU" baseline="0" dirty="0" smtClean="0"/>
              <a:t>The last thing, use exit codes. Exit codes are very </a:t>
            </a:r>
            <a:r>
              <a:rPr lang="en-AU" baseline="0" dirty="0" err="1" smtClean="0"/>
              <a:t>powerfull</a:t>
            </a:r>
            <a:r>
              <a:rPr lang="en-AU" baseline="0" dirty="0" smtClean="0"/>
              <a:t>, and fully supported by </a:t>
            </a:r>
            <a:r>
              <a:rPr lang="en-AU" baseline="0" dirty="0" err="1" smtClean="0"/>
              <a:t>powershell</a:t>
            </a:r>
            <a:r>
              <a:rPr lang="en-AU" baseline="0" dirty="0" smtClean="0"/>
              <a:t>. I use exit codes in a lot of my scripts. When I have a error in my script, one I know I need to stop execution because of the error, I do 3 things. First I present the user with a nice error message, then I log the error some place, and finally exit the script with a unique exit code. Be though and always ensure it’s a unique error code. If you use a unique exit code, then you can find the line where you terminated the execution, and hopefully from there what caused your error. If you have other applications calling your script, or system centre or even task scheduler, when they run your code, they can easily test if the return code was 0 or successfully, or something else. Anything but 0 means that something bad happened during execution.</a:t>
            </a:r>
          </a:p>
        </p:txBody>
      </p:sp>
      <p:sp>
        <p:nvSpPr>
          <p:cNvPr id="4" name="Slide Number Placeholder 3"/>
          <p:cNvSpPr>
            <a:spLocks noGrp="1"/>
          </p:cNvSpPr>
          <p:nvPr>
            <p:ph type="sldNum" sz="quarter" idx="10"/>
          </p:nvPr>
        </p:nvSpPr>
        <p:spPr/>
        <p:txBody>
          <a:bodyPr/>
          <a:lstStyle/>
          <a:p>
            <a:fld id="{53F87971-6903-4168-8BF0-0F2699F38297}" type="slidenum">
              <a:rPr lang="en-AU" smtClean="0"/>
              <a:t>9</a:t>
            </a:fld>
            <a:endParaRPr lang="en-AU"/>
          </a:p>
        </p:txBody>
      </p:sp>
    </p:spTree>
    <p:extLst>
      <p:ext uri="{BB962C8B-B14F-4D97-AF65-F5344CB8AC3E}">
        <p14:creationId xmlns:p14="http://schemas.microsoft.com/office/powerpoint/2010/main" val="2492092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654" y="1447801"/>
            <a:ext cx="8823360" cy="3329581"/>
          </a:xfrm>
        </p:spPr>
        <p:txBody>
          <a:bodyPr anchor="b"/>
          <a:lstStyle>
            <a:lvl1pPr>
              <a:defRPr sz="7198"/>
            </a:lvl1pPr>
          </a:lstStyle>
          <a:p>
            <a:r>
              <a:rPr lang="en-US" smtClean="0"/>
              <a:t>Click to edit Master title style</a:t>
            </a:r>
            <a:endParaRPr lang="en-US" dirty="0"/>
          </a:p>
        </p:txBody>
      </p:sp>
      <p:sp>
        <p:nvSpPr>
          <p:cNvPr id="3" name="Subtitle 2"/>
          <p:cNvSpPr>
            <a:spLocks noGrp="1"/>
          </p:cNvSpPr>
          <p:nvPr>
            <p:ph type="subTitle" idx="1"/>
          </p:nvPr>
        </p:nvSpPr>
        <p:spPr>
          <a:xfrm>
            <a:off x="1154654" y="4777380"/>
            <a:ext cx="8823360" cy="861420"/>
          </a:xfrm>
        </p:spPr>
        <p:txBody>
          <a:bodyPr anchor="t"/>
          <a:lstStyle>
            <a:lvl1pPr marL="0" indent="0" algn="l">
              <a:buNone/>
              <a:defRPr cap="all">
                <a:solidFill>
                  <a:schemeClr val="accent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700B27-DE4C-4B9E-BB11-B9027034A00F}" type="datetime1">
              <a:rPr lang="en-US" smtClean="0"/>
              <a:t>11/3/2012</a:t>
            </a:fld>
            <a:endParaRPr lang="en-US" dirty="0"/>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5445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6" y="4800587"/>
            <a:ext cx="8823359" cy="566738"/>
          </a:xfrm>
        </p:spPr>
        <p:txBody>
          <a:bodyPr anchor="b">
            <a:normAutofit/>
          </a:bodyPr>
          <a:lstStyle>
            <a:lvl1pPr algn="l">
              <a:defRPr sz="2399"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654" y="685800"/>
            <a:ext cx="8823360"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a:p>
        </p:txBody>
      </p:sp>
      <p:sp>
        <p:nvSpPr>
          <p:cNvPr id="4" name="Text Placeholder 3"/>
          <p:cNvSpPr>
            <a:spLocks noGrp="1"/>
          </p:cNvSpPr>
          <p:nvPr>
            <p:ph type="body" sz="half" idx="2"/>
          </p:nvPr>
        </p:nvSpPr>
        <p:spPr>
          <a:xfrm>
            <a:off x="1154655" y="5367325"/>
            <a:ext cx="882335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1">
              <a:rPr lang="en-US" smtClean="0"/>
              <a:t>11/3/2012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208586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4" y="1447800"/>
            <a:ext cx="8823361" cy="1981200"/>
          </a:xfrm>
        </p:spPr>
        <p:txBody>
          <a:bodyPr/>
          <a:lstStyle>
            <a:lvl1pPr>
              <a:defRPr sz="4799"/>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18845AC5-A3F8-44AA-BA8F-596CDCC976D3}"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
        <p:nvSpPr>
          <p:cNvPr id="8" name="Text Placeholder 3"/>
          <p:cNvSpPr>
            <a:spLocks noGrp="1"/>
          </p:cNvSpPr>
          <p:nvPr>
            <p:ph type="body" sz="half" idx="2"/>
          </p:nvPr>
        </p:nvSpPr>
        <p:spPr>
          <a:xfrm>
            <a:off x="1154654" y="3657600"/>
            <a:ext cx="8823361" cy="2362200"/>
          </a:xfrm>
        </p:spPr>
        <p:txBody>
          <a:bodyPr anchor="ctr">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Tree>
    <p:extLst>
      <p:ext uri="{BB962C8B-B14F-4D97-AF65-F5344CB8AC3E}">
        <p14:creationId xmlns:p14="http://schemas.microsoft.com/office/powerpoint/2010/main" val="196591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391" y="1447800"/>
            <a:ext cx="7997232" cy="2317649"/>
          </a:xfrm>
        </p:spPr>
        <p:txBody>
          <a:bodyPr/>
          <a:lstStyle>
            <a:lvl1pPr>
              <a:defRPr sz="4799"/>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873B183-A821-4095-A363-9EC968635539}"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
        <p:nvSpPr>
          <p:cNvPr id="10" name="Text Placeholder 3"/>
          <p:cNvSpPr>
            <a:spLocks noGrp="1"/>
          </p:cNvSpPr>
          <p:nvPr>
            <p:ph type="body" sz="half" idx="2"/>
          </p:nvPr>
        </p:nvSpPr>
        <p:spPr>
          <a:xfrm>
            <a:off x="1154654" y="4350657"/>
            <a:ext cx="8823361" cy="1676400"/>
          </a:xfrm>
        </p:spPr>
        <p:txBody>
          <a:bodyPr anchor="ctr">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1938363" y="3765449"/>
            <a:ext cx="7262710" cy="342174"/>
          </a:xfrm>
        </p:spPr>
        <p:txBody>
          <a:bodyPr anchor="t">
            <a:normAutofit/>
          </a:bodyPr>
          <a:lstStyle>
            <a:lvl1pPr marL="0" indent="0">
              <a:buNone/>
              <a:defRPr lang="en-US" sz="1400" b="0" i="0" kern="1200" cap="small" dirty="0" smtClean="0">
                <a:solidFill>
                  <a:schemeClr val="accent1"/>
                </a:solidFill>
                <a:latin typeface="+mj-lt"/>
                <a:ea typeface="+mj-ea"/>
                <a:cs typeface="+mj-cs"/>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9" name="TextBox 8"/>
          <p:cNvSpPr txBox="1"/>
          <p:nvPr/>
        </p:nvSpPr>
        <p:spPr>
          <a:xfrm>
            <a:off x="898061" y="971253"/>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smtClean="0"/>
              <a:t>“</a:t>
            </a:r>
            <a:endParaRPr lang="en-US" sz="12196" dirty="0"/>
          </a:p>
        </p:txBody>
      </p:sp>
      <p:sp>
        <p:nvSpPr>
          <p:cNvPr id="13" name="TextBox 12"/>
          <p:cNvSpPr txBox="1"/>
          <p:nvPr/>
        </p:nvSpPr>
        <p:spPr>
          <a:xfrm>
            <a:off x="9328060" y="2613787"/>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smtClean="0"/>
              <a:t>”</a:t>
            </a:r>
            <a:endParaRPr lang="en-US" sz="12196" dirty="0"/>
          </a:p>
        </p:txBody>
      </p:sp>
    </p:spTree>
    <p:extLst>
      <p:ext uri="{BB962C8B-B14F-4D97-AF65-F5344CB8AC3E}">
        <p14:creationId xmlns:p14="http://schemas.microsoft.com/office/powerpoint/2010/main" val="3692687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653" y="3124201"/>
            <a:ext cx="8823362" cy="1653180"/>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654" y="4777381"/>
            <a:ext cx="8823361" cy="860400"/>
          </a:xfrm>
        </p:spPr>
        <p:txBody>
          <a:bodyPr anchor="t"/>
          <a:lstStyle>
            <a:lvl1pPr marL="0" indent="0" algn="l">
              <a:buNone/>
              <a:defRPr sz="1999" cap="none">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429072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391" y="1447800"/>
            <a:ext cx="7997232" cy="3163026"/>
          </a:xfrm>
        </p:spPr>
        <p:txBody>
          <a:bodyPr/>
          <a:lstStyle>
            <a:lvl1pPr>
              <a:defRPr sz="4799"/>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60D28A18-4E04-4524-A41D-615DACC98A39}"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
        <p:nvSpPr>
          <p:cNvPr id="8" name="Text Placeholder 3"/>
          <p:cNvSpPr>
            <a:spLocks noGrp="1"/>
          </p:cNvSpPr>
          <p:nvPr>
            <p:ph type="body" sz="half" idx="2"/>
          </p:nvPr>
        </p:nvSpPr>
        <p:spPr>
          <a:xfrm>
            <a:off x="1574391" y="4953001"/>
            <a:ext cx="7997232" cy="1074057"/>
          </a:xfrm>
        </p:spPr>
        <p:txBody>
          <a:bodyPr anchor="t">
            <a:normAutofit/>
          </a:bodyPr>
          <a:lstStyle>
            <a:lvl1pPr marL="0" indent="0">
              <a:buNone/>
              <a:defRPr lang="en-US" sz="1799" b="0" i="0" kern="1200" dirty="0" smtClean="0">
                <a:solidFill>
                  <a:schemeClr val="accent1"/>
                </a:solidFill>
                <a:latin typeface="+mj-lt"/>
                <a:ea typeface="+mj-ea"/>
                <a:cs typeface="+mj-cs"/>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11" name="TextBox 10"/>
          <p:cNvSpPr txBox="1"/>
          <p:nvPr/>
        </p:nvSpPr>
        <p:spPr>
          <a:xfrm>
            <a:off x="9331602" y="3316513"/>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smtClean="0"/>
              <a:t>”</a:t>
            </a:r>
            <a:endParaRPr lang="en-US" sz="12196" dirty="0"/>
          </a:p>
        </p:txBody>
      </p:sp>
      <p:sp>
        <p:nvSpPr>
          <p:cNvPr id="14" name="TextBox 13"/>
          <p:cNvSpPr txBox="1"/>
          <p:nvPr/>
        </p:nvSpPr>
        <p:spPr>
          <a:xfrm>
            <a:off x="898061" y="971253"/>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smtClean="0"/>
              <a:t>“</a:t>
            </a:r>
            <a:endParaRPr lang="en-US" sz="12196" dirty="0"/>
          </a:p>
        </p:txBody>
      </p:sp>
    </p:spTree>
    <p:extLst>
      <p:ext uri="{BB962C8B-B14F-4D97-AF65-F5344CB8AC3E}">
        <p14:creationId xmlns:p14="http://schemas.microsoft.com/office/powerpoint/2010/main" val="2823237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654" y="1447800"/>
            <a:ext cx="8823361" cy="1981200"/>
          </a:xfrm>
        </p:spPr>
        <p:txBody>
          <a:bodyPr/>
          <a:lstStyle>
            <a:lvl1pPr>
              <a:defRPr sz="4799"/>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E24BEDFD-7ABF-4357-805F-D84EAA135012}"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
        <p:nvSpPr>
          <p:cNvPr id="10" name="Text Placeholder 3"/>
          <p:cNvSpPr>
            <a:spLocks noGrp="1"/>
          </p:cNvSpPr>
          <p:nvPr>
            <p:ph type="body" sz="half" idx="2"/>
          </p:nvPr>
        </p:nvSpPr>
        <p:spPr>
          <a:xfrm>
            <a:off x="1154654" y="4350657"/>
            <a:ext cx="8823361" cy="1676400"/>
          </a:xfrm>
        </p:spPr>
        <p:txBody>
          <a:bodyPr anchor="t">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653" y="3848611"/>
            <a:ext cx="8823361" cy="588517"/>
          </a:xfrm>
        </p:spPr>
        <p:txBody>
          <a:bodyPr anchor="b">
            <a:normAutofit/>
          </a:bodyPr>
          <a:lstStyle>
            <a:lvl1pPr marL="0" indent="0" algn="l" defTabSz="457063" rtl="0" eaLnBrk="1" latinLnBrk="0" hangingPunct="1">
              <a:buNone/>
              <a:defRPr lang="en-US" sz="3599" b="0" i="0" kern="1200" cap="none" dirty="0" smtClean="0">
                <a:solidFill>
                  <a:schemeClr val="accent1"/>
                </a:solidFill>
                <a:latin typeface="+mj-lt"/>
                <a:ea typeface="+mj-ea"/>
                <a:cs typeface="+mj-cs"/>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Tree>
    <p:extLst>
      <p:ext uri="{BB962C8B-B14F-4D97-AF65-F5344CB8AC3E}">
        <p14:creationId xmlns:p14="http://schemas.microsoft.com/office/powerpoint/2010/main" val="2128341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999"/>
            </a:lvl1pPr>
          </a:lstStyle>
          <a:p>
            <a:r>
              <a:rPr lang="en-US" smtClean="0"/>
              <a:t>Click to edit Master title style</a:t>
            </a:r>
            <a:endParaRPr lang="en-US" dirty="0"/>
          </a:p>
        </p:txBody>
      </p:sp>
      <p:sp>
        <p:nvSpPr>
          <p:cNvPr id="3" name="Text Placeholder 2"/>
          <p:cNvSpPr>
            <a:spLocks noGrp="1"/>
          </p:cNvSpPr>
          <p:nvPr>
            <p:ph type="body" idx="1"/>
          </p:nvPr>
        </p:nvSpPr>
        <p:spPr>
          <a:xfrm>
            <a:off x="632782" y="1981200"/>
            <a:ext cx="294609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2648" y="1981200"/>
            <a:ext cx="2935476"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2845" y="1981200"/>
            <a:ext cx="293134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cxnSp>
        <p:nvCxnSpPr>
          <p:cNvPr id="17" name="Straight Connector 16"/>
          <p:cNvCxnSpPr/>
          <p:nvPr/>
        </p:nvCxnSpPr>
        <p:spPr>
          <a:xfrm>
            <a:off x="372517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041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293" y="2667000"/>
            <a:ext cx="2926588"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2097" y="2667000"/>
            <a:ext cx="2946027"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2845" y="2667000"/>
            <a:ext cx="2931349"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147335C-0450-40D7-8612-B3203BED4F28}" type="datetime1">
              <a:rPr lang="en-US" smtClean="0"/>
              <a:t>11/3/2012</a:t>
            </a:fld>
            <a:endParaRPr lang="en-US"/>
          </a:p>
        </p:txBody>
      </p:sp>
      <p:sp>
        <p:nvSpPr>
          <p:cNvPr id="4"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691584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999"/>
            </a:lvl1pPr>
          </a:lstStyle>
          <a:p>
            <a:r>
              <a:rPr lang="en-US" smtClean="0"/>
              <a:t>Click to edit Master title style</a:t>
            </a:r>
            <a:endParaRPr lang="en-US" dirty="0"/>
          </a:p>
        </p:txBody>
      </p:sp>
      <p:sp>
        <p:nvSpPr>
          <p:cNvPr id="3" name="Text Placeholder 2"/>
          <p:cNvSpPr>
            <a:spLocks noGrp="1"/>
          </p:cNvSpPr>
          <p:nvPr>
            <p:ph type="body" idx="1"/>
          </p:nvPr>
        </p:nvSpPr>
        <p:spPr>
          <a:xfrm>
            <a:off x="652293" y="4250949"/>
            <a:ext cx="293928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8363" y="4250949"/>
            <a:ext cx="2929762"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2845" y="4250949"/>
            <a:ext cx="293134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293" y="4827212"/>
            <a:ext cx="2939284"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7009" y="4827211"/>
            <a:ext cx="2933642"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2720" y="4827209"/>
            <a:ext cx="2935232"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293" y="2209800"/>
            <a:ext cx="2939284"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a:p>
        </p:txBody>
      </p:sp>
      <p:sp>
        <p:nvSpPr>
          <p:cNvPr id="30" name="Picture Placeholder 2"/>
          <p:cNvSpPr>
            <a:spLocks noGrp="1"/>
          </p:cNvSpPr>
          <p:nvPr>
            <p:ph type="pic" idx="21"/>
          </p:nvPr>
        </p:nvSpPr>
        <p:spPr>
          <a:xfrm>
            <a:off x="3888362" y="2209800"/>
            <a:ext cx="2929762"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a:p>
        </p:txBody>
      </p:sp>
      <p:sp>
        <p:nvSpPr>
          <p:cNvPr id="31" name="Picture Placeholder 2"/>
          <p:cNvSpPr>
            <a:spLocks noGrp="1"/>
          </p:cNvSpPr>
          <p:nvPr>
            <p:ph type="pic" idx="22"/>
          </p:nvPr>
        </p:nvSpPr>
        <p:spPr>
          <a:xfrm>
            <a:off x="7122844" y="2209800"/>
            <a:ext cx="2931349"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a:p>
        </p:txBody>
      </p:sp>
      <p:cxnSp>
        <p:nvCxnSpPr>
          <p:cNvPr id="17" name="Straight Connector 16"/>
          <p:cNvCxnSpPr/>
          <p:nvPr/>
        </p:nvCxnSpPr>
        <p:spPr>
          <a:xfrm>
            <a:off x="372517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041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46A105-2A1C-4284-B4EA-07CF89B1A393}" type="datetime1">
              <a:rPr lang="en-US" smtClean="0"/>
              <a:t>11/3/2012</a:t>
            </a:fld>
            <a:endParaRPr lang="en-US"/>
          </a:p>
        </p:txBody>
      </p:sp>
      <p:sp>
        <p:nvSpPr>
          <p:cNvPr id="4"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287824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BE609-F3F2-45E6-BD6A-E03A8C86C1AE}"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3730818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58058" y="1447799"/>
            <a:ext cx="1413565" cy="4413251"/>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1154653" y="1447799"/>
            <a:ext cx="6774865" cy="44132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4AD68-089C-4467-A8F3-EA2BBCA6B44E}"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3720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51FCE-E4BB-4680-8E50-3C0E348D2609}"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4137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656" y="2861734"/>
            <a:ext cx="8823359" cy="1915647"/>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654" y="4777381"/>
            <a:ext cx="8823360" cy="860400"/>
          </a:xfrm>
        </p:spPr>
        <p:txBody>
          <a:bodyPr anchor="t"/>
          <a:lstStyle>
            <a:lvl1pPr marL="0" indent="0" algn="l">
              <a:buNone/>
              <a:defRPr sz="1999" cap="all">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1">
              <a:rPr lang="en-US" smtClean="0"/>
              <a:t>11/3/2012</a:t>
            </a:fld>
            <a:endParaRPr lang="en-US"/>
          </a:p>
        </p:txBody>
      </p:sp>
      <p:sp>
        <p:nvSpPr>
          <p:cNvPr id="5" name="Footer Placeholder 4"/>
          <p:cNvSpPr>
            <a:spLocks noGrp="1"/>
          </p:cNvSpPr>
          <p:nvPr>
            <p:ph type="ftr" sz="quarter" idx="11"/>
          </p:nvPr>
        </p:nvSpPr>
        <p:spPr/>
        <p:txBody>
          <a:bodyPr/>
          <a:lstStyle/>
          <a:p>
            <a:r>
              <a:rPr lang="nl-NL" smtClean="0"/>
              <a:t>Footer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225058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025" y="2060576"/>
            <a:ext cx="4395194" cy="4195763"/>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3021" y="2056093"/>
            <a:ext cx="4395196" cy="4200245"/>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1FA40-626B-4CA1-85D0-7A9016E395BA}" type="datetime1">
              <a:rPr lang="en-US" smtClean="0"/>
              <a:t>11/3/2012</a:t>
            </a:fld>
            <a:endParaRPr lang="en-US" dirty="0"/>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73598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026" y="1905000"/>
            <a:ext cx="4395193"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025" y="2514600"/>
            <a:ext cx="4395194" cy="3741738"/>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3023" y="1905000"/>
            <a:ext cx="439519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3023" y="2514600"/>
            <a:ext cx="4395194" cy="3741738"/>
          </a:xfrm>
        </p:spPr>
        <p:txBody>
          <a:bodyPr>
            <a:normAutofit/>
          </a:bodyPr>
          <a:lstStyle>
            <a:lvl1pPr>
              <a:defRPr sz="1799"/>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1">
              <a:rPr lang="en-US" smtClean="0"/>
              <a:t>11/3/2012</a:t>
            </a:fld>
            <a:endParaRPr lang="en-US"/>
          </a:p>
        </p:txBody>
      </p:sp>
      <p:sp>
        <p:nvSpPr>
          <p:cNvPr id="8" name="Footer Placeholder 7"/>
          <p:cNvSpPr>
            <a:spLocks noGrp="1"/>
          </p:cNvSpPr>
          <p:nvPr>
            <p:ph type="ftr" sz="quarter" idx="11"/>
          </p:nvPr>
        </p:nvSpPr>
        <p:spPr/>
        <p:txBody>
          <a:bodyPr/>
          <a:lstStyle/>
          <a:p>
            <a:r>
              <a:rPr lang="nl-NL" smtClean="0"/>
              <a:t>Footer</a:t>
            </a:r>
            <a:endParaRPr lang="en-US"/>
          </a:p>
        </p:txBody>
      </p:sp>
      <p:sp>
        <p:nvSpPr>
          <p:cNvPr id="9" name="Slide Number Placeholder 8"/>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52169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66CB97F8-6CEB-469B-AFCC-889F2A2B1D5A}" type="datetime1">
              <a:rPr lang="en-US" smtClean="0"/>
              <a:t>11/3/2012</a:t>
            </a:fld>
            <a:endParaRPr lang="en-US"/>
          </a:p>
        </p:txBody>
      </p:sp>
      <p:sp>
        <p:nvSpPr>
          <p:cNvPr id="5" name="Footer Placeholder 3"/>
          <p:cNvSpPr>
            <a:spLocks noGrp="1"/>
          </p:cNvSpPr>
          <p:nvPr>
            <p:ph type="ftr" sz="quarter" idx="11"/>
          </p:nvPr>
        </p:nvSpPr>
        <p:spPr/>
        <p:txBody>
          <a:bodyPr/>
          <a:lstStyle/>
          <a:p>
            <a:r>
              <a:rPr lang="nl-NL" smtClean="0"/>
              <a:t>Footer</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29388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A9179F-009E-4FA5-B091-7EBB82A185BD}" type="datetime1">
              <a:rPr lang="en-US" smtClean="0"/>
              <a:t>11/3/2012</a:t>
            </a:fld>
            <a:endParaRPr lang="en-US"/>
          </a:p>
        </p:txBody>
      </p:sp>
      <p:sp>
        <p:nvSpPr>
          <p:cNvPr id="5" name="Footer Placeholder 2"/>
          <p:cNvSpPr>
            <a:spLocks noGrp="1"/>
          </p:cNvSpPr>
          <p:nvPr>
            <p:ph type="ftr" sz="quarter" idx="11"/>
          </p:nvPr>
        </p:nvSpPr>
        <p:spPr/>
        <p:txBody>
          <a:bodyPr/>
          <a:lstStyle/>
          <a:p>
            <a:r>
              <a:rPr lang="nl-NL" smtClean="0"/>
              <a:t>Footer</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171045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3" y="1447800"/>
            <a:ext cx="3400178" cy="1447800"/>
          </a:xfrm>
        </p:spPr>
        <p:txBody>
          <a:bodyPr anchor="b"/>
          <a:lstStyle>
            <a:lvl1pPr algn="l">
              <a:defRPr sz="2399" b="0"/>
            </a:lvl1pPr>
          </a:lstStyle>
          <a:p>
            <a:r>
              <a:rPr lang="en-US" smtClean="0"/>
              <a:t>Click to edit Master title style</a:t>
            </a:r>
            <a:endParaRPr lang="en-US" dirty="0"/>
          </a:p>
        </p:txBody>
      </p:sp>
      <p:sp>
        <p:nvSpPr>
          <p:cNvPr id="3" name="Content Placeholder 2"/>
          <p:cNvSpPr>
            <a:spLocks noGrp="1"/>
          </p:cNvSpPr>
          <p:nvPr>
            <p:ph idx="1"/>
          </p:nvPr>
        </p:nvSpPr>
        <p:spPr>
          <a:xfrm>
            <a:off x="4783370" y="1447800"/>
            <a:ext cx="5194644" cy="4572000"/>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654" y="3129281"/>
            <a:ext cx="3400177" cy="2895599"/>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E665CEB-0076-4E37-B880-BCEA9784DE0A}" type="datetime1">
              <a:rPr lang="en-US" smtClean="0"/>
              <a:t>11/3/2012</a:t>
            </a:fld>
            <a:endParaRPr lang="en-US"/>
          </a:p>
        </p:txBody>
      </p:sp>
      <p:sp>
        <p:nvSpPr>
          <p:cNvPr id="5" name="Footer Placeholder 5"/>
          <p:cNvSpPr>
            <a:spLocks noGrp="1"/>
          </p:cNvSpPr>
          <p:nvPr>
            <p:ph type="ftr" sz="quarter" idx="11"/>
          </p:nvPr>
        </p:nvSpPr>
        <p:spPr/>
        <p:txBody>
          <a:bodyPr/>
          <a:lstStyle/>
          <a:p>
            <a:r>
              <a:rPr lang="nl-NL" smtClean="0"/>
              <a:t>Footer</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224027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606" y="1854192"/>
            <a:ext cx="5091580" cy="1574808"/>
          </a:xfrm>
        </p:spPr>
        <p:txBody>
          <a:bodyPr anchor="b">
            <a:normAutofit/>
          </a:bodyPr>
          <a:lstStyle>
            <a:lvl1pPr algn="l">
              <a:defRPr sz="3599" b="0"/>
            </a:lvl1pPr>
          </a:lstStyle>
          <a:p>
            <a:r>
              <a:rPr lang="en-US" smtClean="0"/>
              <a:t>Click to edit Master title style</a:t>
            </a:r>
            <a:endParaRPr lang="en-US" dirty="0"/>
          </a:p>
        </p:txBody>
      </p:sp>
      <p:sp>
        <p:nvSpPr>
          <p:cNvPr id="3" name="Picture Placeholder 2"/>
          <p:cNvSpPr>
            <a:spLocks noGrp="1"/>
          </p:cNvSpPr>
          <p:nvPr>
            <p:ph type="pic" idx="1"/>
          </p:nvPr>
        </p:nvSpPr>
        <p:spPr>
          <a:xfrm>
            <a:off x="6947736" y="1143000"/>
            <a:ext cx="3199567"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a:p>
        </p:txBody>
      </p:sp>
      <p:sp>
        <p:nvSpPr>
          <p:cNvPr id="4" name="Text Placeholder 3"/>
          <p:cNvSpPr>
            <a:spLocks noGrp="1"/>
          </p:cNvSpPr>
          <p:nvPr>
            <p:ph type="body" sz="half" idx="2"/>
          </p:nvPr>
        </p:nvSpPr>
        <p:spPr>
          <a:xfrm>
            <a:off x="1154654" y="3657600"/>
            <a:ext cx="5083655" cy="1371600"/>
          </a:xfrm>
        </p:spPr>
        <p:txBody>
          <a:bodyPr>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1">
              <a:rPr lang="en-US" smtClean="0"/>
              <a:t>11/3/2012</a:t>
            </a:fld>
            <a:endParaRPr lang="en-US"/>
          </a:p>
        </p:txBody>
      </p:sp>
      <p:sp>
        <p:nvSpPr>
          <p:cNvPr id="6" name="Footer Placeholder 5"/>
          <p:cNvSpPr>
            <a:spLocks noGrp="1"/>
          </p:cNvSpPr>
          <p:nvPr>
            <p:ph type="ftr" sz="quarter" idx="11"/>
          </p:nvPr>
        </p:nvSpPr>
        <p:spPr/>
        <p:txBody>
          <a:bodyPr/>
          <a:lstStyle/>
          <a:p>
            <a:r>
              <a:rPr lang="nl-NL" smtClean="0"/>
              <a:t>Footer</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AU" smtClean="0"/>
              <a:pPr/>
              <a:t>‹#›</a:t>
            </a:fld>
            <a:endParaRPr lang="en-AU"/>
          </a:p>
        </p:txBody>
      </p:sp>
    </p:spTree>
    <p:extLst>
      <p:ext uri="{BB962C8B-B14F-4D97-AF65-F5344CB8AC3E}">
        <p14:creationId xmlns:p14="http://schemas.microsoft.com/office/powerpoint/2010/main" val="73101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Oval 12"/>
          <p:cNvSpPr/>
          <p:nvPr/>
        </p:nvSpPr>
        <p:spPr>
          <a:xfrm>
            <a:off x="-153948" y="2667000"/>
            <a:ext cx="4189909"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5" name="Oval 14"/>
          <p:cNvSpPr/>
          <p:nvPr/>
        </p:nvSpPr>
        <p:spPr>
          <a:xfrm>
            <a:off x="-839569" y="2895600"/>
            <a:ext cx="2361585"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6" name="Oval 15"/>
          <p:cNvSpPr/>
          <p:nvPr/>
        </p:nvSpPr>
        <p:spPr>
          <a:xfrm>
            <a:off x="8606770" y="1676400"/>
            <a:ext cx="2818666"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7" name="Oval 16"/>
          <p:cNvSpPr/>
          <p:nvPr/>
        </p:nvSpPr>
        <p:spPr>
          <a:xfrm>
            <a:off x="7997329" y="-457200"/>
            <a:ext cx="1599783"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8" name="Oval 17"/>
          <p:cNvSpPr/>
          <p:nvPr/>
        </p:nvSpPr>
        <p:spPr>
          <a:xfrm>
            <a:off x="8606770" y="6096000"/>
            <a:ext cx="990342"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14" name="Rectangle 13"/>
          <p:cNvSpPr/>
          <p:nvPr/>
        </p:nvSpPr>
        <p:spPr>
          <a:xfrm>
            <a:off x="10435094"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99"/>
          </a:p>
        </p:txBody>
      </p:sp>
      <p:sp>
        <p:nvSpPr>
          <p:cNvPr id="2" name="Title Placeholder 1"/>
          <p:cNvSpPr>
            <a:spLocks noGrp="1"/>
          </p:cNvSpPr>
          <p:nvPr>
            <p:ph type="title"/>
          </p:nvPr>
        </p:nvSpPr>
        <p:spPr>
          <a:xfrm>
            <a:off x="645943" y="452718"/>
            <a:ext cx="9402274"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025" y="2052919"/>
            <a:ext cx="894421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2866" y="1790741"/>
            <a:ext cx="990599" cy="30472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0D914D-B099-4142-A885-11F276715148}" type="datetime1">
              <a:rPr lang="en-US" smtClean="0"/>
              <a:t>11/3/2012</a:t>
            </a:fld>
            <a:endParaRPr lang="en-US" dirty="0"/>
          </a:p>
        </p:txBody>
      </p:sp>
      <p:sp>
        <p:nvSpPr>
          <p:cNvPr id="5" name="Footer Placeholder 4"/>
          <p:cNvSpPr>
            <a:spLocks noGrp="1"/>
          </p:cNvSpPr>
          <p:nvPr>
            <p:ph type="ftr" sz="quarter" idx="3"/>
          </p:nvPr>
        </p:nvSpPr>
        <p:spPr>
          <a:xfrm rot="5400000">
            <a:off x="8948740" y="3225337"/>
            <a:ext cx="3859795" cy="304722"/>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nl-NL" smtClean="0"/>
              <a:t>Footer</a:t>
            </a:r>
            <a:endParaRPr lang="en-US" dirty="0"/>
          </a:p>
        </p:txBody>
      </p:sp>
      <p:sp>
        <p:nvSpPr>
          <p:cNvPr id="6" name="Slide Number Placeholder 5"/>
          <p:cNvSpPr>
            <a:spLocks noGrp="1"/>
          </p:cNvSpPr>
          <p:nvPr>
            <p:ph type="sldNum" sz="quarter" idx="4"/>
          </p:nvPr>
        </p:nvSpPr>
        <p:spPr>
          <a:xfrm>
            <a:off x="10349844" y="295730"/>
            <a:ext cx="837981" cy="767687"/>
          </a:xfrm>
          <a:prstGeom prst="rect">
            <a:avLst/>
          </a:prstGeom>
        </p:spPr>
        <p:txBody>
          <a:bodyPr vert="horz" lIns="91440" tIns="45720" rIns="91440" bIns="45720" rtlCol="0" anchor="b"/>
          <a:lstStyle>
            <a:lvl1pPr algn="ctr">
              <a:defRPr sz="2799"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9600720"/>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 id="2147483750" r:id="rId19"/>
  </p:sldLayoutIdLst>
  <p:hf sldNum="0" hdr="0" ftr="0" dt="0"/>
  <p:txStyles>
    <p:titleStyle>
      <a:lvl1pPr algn="l" defTabSz="457063" rtl="0" eaLnBrk="1" latinLnBrk="0" hangingPunct="1">
        <a:spcBef>
          <a:spcPct val="0"/>
        </a:spcBef>
        <a:buNone/>
        <a:defRPr sz="4199"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ct val="20000"/>
        </a:spcBef>
        <a:spcAft>
          <a:spcPts val="600"/>
        </a:spcAft>
        <a:buClr>
          <a:schemeClr val="accent1"/>
        </a:buClr>
        <a:buSzPct val="80000"/>
        <a:buFont typeface="Wingdings 3" charset="2"/>
        <a:buChar char=""/>
        <a:defRPr sz="1999" b="0" i="0" kern="1200">
          <a:solidFill>
            <a:schemeClr val="tx1"/>
          </a:solidFill>
          <a:latin typeface="+mj-lt"/>
          <a:ea typeface="+mj-ea"/>
          <a:cs typeface="+mj-cs"/>
        </a:defRPr>
      </a:lvl1pPr>
      <a:lvl2pPr marL="742727" indent="-285664" algn="l" defTabSz="457063" rtl="0" eaLnBrk="1" latinLnBrk="0" hangingPunct="1">
        <a:spcBef>
          <a:spcPct val="20000"/>
        </a:spcBef>
        <a:spcAft>
          <a:spcPts val="600"/>
        </a:spcAft>
        <a:buClr>
          <a:schemeClr val="accent1"/>
        </a:buClr>
        <a:buSzPct val="80000"/>
        <a:buFont typeface="Wingdings 3" charset="2"/>
        <a:buChar char=""/>
        <a:defRPr sz="1799" b="0" i="0" kern="1200">
          <a:solidFill>
            <a:schemeClr val="tx1"/>
          </a:solidFill>
          <a:latin typeface="+mj-lt"/>
          <a:ea typeface="+mj-ea"/>
          <a:cs typeface="+mj-cs"/>
        </a:defRPr>
      </a:lvl2pPr>
      <a:lvl3pPr marL="1142657" indent="-228531" algn="l" defTabSz="457063" rtl="0" eaLnBrk="1" latinLnBrk="0" hangingPunct="1">
        <a:spcBef>
          <a:spcPct val="20000"/>
        </a:spcBef>
        <a:spcAft>
          <a:spcPts val="600"/>
        </a:spcAft>
        <a:buClr>
          <a:schemeClr val="accent1"/>
        </a:buClr>
        <a:buSzPct val="80000"/>
        <a:buFont typeface="Wingdings 3" charset="2"/>
        <a:buChar char=""/>
        <a:defRPr sz="1600" b="0" i="0" kern="1200">
          <a:solidFill>
            <a:schemeClr val="tx1"/>
          </a:solidFill>
          <a:latin typeface="+mj-lt"/>
          <a:ea typeface="+mj-ea"/>
          <a:cs typeface="+mj-cs"/>
        </a:defRPr>
      </a:lvl3pPr>
      <a:lvl4pPr marL="1599720" indent="-228531" algn="l" defTabSz="457063"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4pPr>
      <a:lvl5pPr marL="2056783" indent="-228531" algn="l" defTabSz="457063"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5pPr>
      <a:lvl6pPr marL="2513846" indent="-228531" algn="l" defTabSz="457063" rtl="0" eaLnBrk="1" latinLnBrk="0" hangingPunct="1">
        <a:spcBef>
          <a:spcPct val="20000"/>
        </a:spcBef>
        <a:spcAft>
          <a:spcPts val="600"/>
        </a:spcAft>
        <a:buClr>
          <a:schemeClr val="accent1"/>
        </a:buClr>
        <a:buSzPct val="80000"/>
        <a:buFont typeface="Wingdings 3" charset="2"/>
        <a:buChar char=""/>
        <a:defRPr sz="120" b="0" i="0" kern="1200">
          <a:solidFill>
            <a:schemeClr val="tx1"/>
          </a:solidFill>
          <a:latin typeface="+mj-lt"/>
          <a:ea typeface="+mj-ea"/>
          <a:cs typeface="+mj-cs"/>
        </a:defRPr>
      </a:lvl6pPr>
      <a:lvl7pPr marL="2970908" indent="-228531" algn="l" defTabSz="457063" rtl="0" eaLnBrk="1" latinLnBrk="0" hangingPunct="1">
        <a:spcBef>
          <a:spcPct val="20000"/>
        </a:spcBef>
        <a:spcAft>
          <a:spcPts val="600"/>
        </a:spcAft>
        <a:buClr>
          <a:schemeClr val="accent1"/>
        </a:buClr>
        <a:buSzPct val="80000"/>
        <a:buFont typeface="Wingdings 3" charset="2"/>
        <a:buChar char=""/>
        <a:defRPr sz="120" b="0" i="0" kern="1200">
          <a:solidFill>
            <a:schemeClr val="tx1"/>
          </a:solidFill>
          <a:latin typeface="+mj-lt"/>
          <a:ea typeface="+mj-ea"/>
          <a:cs typeface="+mj-cs"/>
        </a:defRPr>
      </a:lvl7pPr>
      <a:lvl8pPr marL="3427971" indent="-228531" algn="l" defTabSz="457063" rtl="0" eaLnBrk="1" latinLnBrk="0" hangingPunct="1">
        <a:spcBef>
          <a:spcPct val="20000"/>
        </a:spcBef>
        <a:spcAft>
          <a:spcPts val="600"/>
        </a:spcAft>
        <a:buClr>
          <a:schemeClr val="accent1"/>
        </a:buClr>
        <a:buSzPct val="80000"/>
        <a:buFont typeface="Wingdings 3" charset="2"/>
        <a:buChar char=""/>
        <a:defRPr sz="120" b="0" i="0" kern="1200">
          <a:solidFill>
            <a:schemeClr val="tx1"/>
          </a:solidFill>
          <a:latin typeface="+mj-lt"/>
          <a:ea typeface="+mj-ea"/>
          <a:cs typeface="+mj-cs"/>
        </a:defRPr>
      </a:lvl8pPr>
      <a:lvl9pPr marL="3885034" indent="-228531" algn="l" defTabSz="457063" rtl="0" eaLnBrk="1" latinLnBrk="0" hangingPunct="1">
        <a:spcBef>
          <a:spcPct val="20000"/>
        </a:spcBef>
        <a:spcAft>
          <a:spcPts val="600"/>
        </a:spcAft>
        <a:buClr>
          <a:schemeClr val="accent1"/>
        </a:buClr>
        <a:buSzPct val="80000"/>
        <a:buFont typeface="Wingdings 3" charset="2"/>
        <a:buChar char=""/>
        <a:defRPr sz="120" b="0" i="0" kern="1200">
          <a:solidFill>
            <a:schemeClr val="tx1"/>
          </a:solidFill>
          <a:latin typeface="+mj-lt"/>
          <a:ea typeface="+mj-ea"/>
          <a:cs typeface="+mj-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aperturescience.s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bit.ly/PSPushOver" TargetMode="External"/><Relationship Id="rId5" Type="http://schemas.openxmlformats.org/officeDocument/2006/relationships/hyperlink" Target="http://bit.ly/WebFunctions" TargetMode="External"/><Relationship Id="rId4" Type="http://schemas.openxmlformats.org/officeDocument/2006/relationships/hyperlink" Target="mailto:Kieran@thekgb.s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Good PowerShell	</a:t>
            </a:r>
            <a:endParaRPr lang="en-AU" dirty="0"/>
          </a:p>
        </p:txBody>
      </p:sp>
      <p:sp>
        <p:nvSpPr>
          <p:cNvPr id="3" name="Subtitle 2"/>
          <p:cNvSpPr>
            <a:spLocks noGrp="1"/>
          </p:cNvSpPr>
          <p:nvPr>
            <p:ph type="subTitle" idx="1"/>
          </p:nvPr>
        </p:nvSpPr>
        <p:spPr/>
        <p:txBody>
          <a:bodyPr/>
          <a:lstStyle/>
          <a:p>
            <a:r>
              <a:rPr lang="en-AU" dirty="0" smtClean="0"/>
              <a:t>Expand your </a:t>
            </a:r>
            <a:r>
              <a:rPr lang="en-AU" dirty="0" err="1" smtClean="0"/>
              <a:t>Powershell</a:t>
            </a:r>
            <a:r>
              <a:rPr lang="en-AU" dirty="0" smtClean="0"/>
              <a:t> </a:t>
            </a:r>
            <a:r>
              <a:rPr lang="en-AU" dirty="0" err="1" smtClean="0"/>
              <a:t>skillz</a:t>
            </a:r>
            <a:endParaRPr lang="en-AU" dirty="0" smtClean="0"/>
          </a:p>
          <a:p>
            <a:r>
              <a:rPr lang="en-AU" dirty="0" smtClean="0"/>
              <a:t>By Kieran Jacobsen</a:t>
            </a:r>
            <a:endParaRPr lang="en-AU" dirty="0"/>
          </a:p>
        </p:txBody>
      </p:sp>
    </p:spTree>
    <p:extLst>
      <p:ext uri="{BB962C8B-B14F-4D97-AF65-F5344CB8AC3E}">
        <p14:creationId xmlns:p14="http://schemas.microsoft.com/office/powerpoint/2010/main" val="374371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Bring on the demos!</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362162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Get a web page</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35758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Reusable Get-</a:t>
            </a:r>
            <a:r>
              <a:rPr lang="en-AU" dirty="0" err="1" smtClean="0"/>
              <a:t>WebPage</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2969757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Getting a file</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1999517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Reusable get-</a:t>
            </a:r>
            <a:r>
              <a:rPr lang="en-AU" dirty="0" err="1" smtClean="0"/>
              <a:t>webfile</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25028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Posting Data to a page in a reusable way</a:t>
            </a:r>
            <a:br>
              <a:rPr lang="en-AU" dirty="0" smtClean="0"/>
            </a:b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2971597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A tour of a “Web Functions” module</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2345888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PushOver.net	</a:t>
            </a:r>
            <a:endParaRPr lang="en-AU" dirty="0"/>
          </a:p>
        </p:txBody>
      </p:sp>
      <p:sp>
        <p:nvSpPr>
          <p:cNvPr id="3" name="Content Placeholder 2"/>
          <p:cNvSpPr>
            <a:spLocks noGrp="1"/>
          </p:cNvSpPr>
          <p:nvPr>
            <p:ph idx="1"/>
          </p:nvPr>
        </p:nvSpPr>
        <p:spPr/>
        <p:txBody>
          <a:bodyPr/>
          <a:lstStyle/>
          <a:p>
            <a:r>
              <a:rPr lang="en-AU" dirty="0" smtClean="0"/>
              <a:t>Provides push notification support for Android and </a:t>
            </a:r>
            <a:r>
              <a:rPr lang="en-AU" dirty="0" err="1" smtClean="0"/>
              <a:t>iOS</a:t>
            </a:r>
            <a:endParaRPr lang="en-AU" dirty="0" smtClean="0"/>
          </a:p>
          <a:p>
            <a:r>
              <a:rPr lang="en-AU" dirty="0" smtClean="0"/>
              <a:t>Available from App/Play Store</a:t>
            </a:r>
          </a:p>
          <a:p>
            <a:r>
              <a:rPr lang="en-AU" dirty="0" smtClean="0"/>
              <a:t>Applications wishing to send notifications, simply post to API web interface or via Email</a:t>
            </a:r>
          </a:p>
          <a:p>
            <a:r>
              <a:rPr lang="en-AU" dirty="0" smtClean="0"/>
              <a:t>Ability to provide high, normal and low priority notifications</a:t>
            </a:r>
          </a:p>
          <a:p>
            <a:r>
              <a:rPr lang="en-AU" dirty="0" smtClean="0"/>
              <a:t>Ability to include a URL</a:t>
            </a:r>
          </a:p>
          <a:p>
            <a:r>
              <a:rPr lang="en-AU" dirty="0" smtClean="0"/>
              <a:t>Alternatives are out there</a:t>
            </a:r>
          </a:p>
        </p:txBody>
      </p:sp>
    </p:spTree>
    <p:extLst>
      <p:ext uri="{BB962C8B-B14F-4D97-AF65-F5344CB8AC3E}">
        <p14:creationId xmlns:p14="http://schemas.microsoft.com/office/powerpoint/2010/main" val="1151294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a:t>
            </a:r>
            <a:r>
              <a:rPr lang="en-AU" dirty="0" err="1" smtClean="0"/>
              <a:t>PushOver</a:t>
            </a:r>
            <a:r>
              <a:rPr lang="en-AU" dirty="0" smtClean="0"/>
              <a:t> Notifications</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4099969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a:t>
            </a:r>
            <a:r>
              <a:rPr lang="en-AU" dirty="0" err="1" smtClean="0"/>
              <a:t>SysInternals</a:t>
            </a:r>
            <a:r>
              <a:rPr lang="en-AU" dirty="0" smtClean="0"/>
              <a:t> Script</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2728833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 What makes a good piece of PowerShell code?	</a:t>
            </a:r>
            <a:endParaRPr lang="en-AU" dirty="0"/>
          </a:p>
        </p:txBody>
      </p:sp>
      <p:sp>
        <p:nvSpPr>
          <p:cNvPr id="3" name="Content Placeholder 2"/>
          <p:cNvSpPr>
            <a:spLocks noGrp="1"/>
          </p:cNvSpPr>
          <p:nvPr>
            <p:ph idx="1"/>
          </p:nvPr>
        </p:nvSpPr>
        <p:spPr/>
        <p:txBody>
          <a:bodyPr/>
          <a:lstStyle/>
          <a:p>
            <a:pPr marL="0" indent="0">
              <a:buNone/>
            </a:pPr>
            <a:r>
              <a:rPr lang="en-AU" dirty="0" smtClean="0"/>
              <a:t>Answer: The style of our code, including:</a:t>
            </a:r>
          </a:p>
          <a:p>
            <a:r>
              <a:rPr lang="en-AU" dirty="0"/>
              <a:t>Function </a:t>
            </a:r>
            <a:r>
              <a:rPr lang="en-AU" dirty="0" smtClean="0"/>
              <a:t>architecture</a:t>
            </a:r>
          </a:p>
          <a:p>
            <a:r>
              <a:rPr lang="en-AU" dirty="0"/>
              <a:t>Naming </a:t>
            </a:r>
            <a:r>
              <a:rPr lang="en-AU" dirty="0" smtClean="0"/>
              <a:t>Conventions</a:t>
            </a:r>
          </a:p>
          <a:p>
            <a:r>
              <a:rPr lang="en-AU" dirty="0" smtClean="0"/>
              <a:t>Comments</a:t>
            </a:r>
          </a:p>
          <a:p>
            <a:r>
              <a:rPr lang="en-AU" dirty="0" smtClean="0"/>
              <a:t>Use of Pipeline</a:t>
            </a:r>
          </a:p>
          <a:p>
            <a:r>
              <a:rPr lang="en-AU" dirty="0" smtClean="0"/>
              <a:t>Error handling</a:t>
            </a:r>
          </a:p>
        </p:txBody>
      </p:sp>
    </p:spTree>
    <p:extLst>
      <p:ext uri="{BB962C8B-B14F-4D97-AF65-F5344CB8AC3E}">
        <p14:creationId xmlns:p14="http://schemas.microsoft.com/office/powerpoint/2010/main" val="2031243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 </a:t>
            </a:r>
            <a:r>
              <a:rPr lang="en-AU" dirty="0" err="1" smtClean="0"/>
              <a:t>Chocolatey</a:t>
            </a:r>
            <a:endParaRPr lang="en-AU" dirty="0"/>
          </a:p>
        </p:txBody>
      </p:sp>
      <p:sp>
        <p:nvSpPr>
          <p:cNvPr id="3" name="Text Placeholder 2"/>
          <p:cNvSpPr>
            <a:spLocks noGrp="1"/>
          </p:cNvSpPr>
          <p:nvPr>
            <p:ph type="body" sz="half" idx="2"/>
          </p:nvPr>
        </p:nvSpPr>
        <p:spPr/>
        <p:txBody>
          <a:bodyPr/>
          <a:lstStyle/>
          <a:p>
            <a:endParaRPr lang="en-AU"/>
          </a:p>
        </p:txBody>
      </p:sp>
    </p:spTree>
    <p:extLst>
      <p:ext uri="{BB962C8B-B14F-4D97-AF65-F5344CB8AC3E}">
        <p14:creationId xmlns:p14="http://schemas.microsoft.com/office/powerpoint/2010/main" val="1502645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r>
              <a:rPr lang="en-AU" dirty="0"/>
              <a:t>Website: 				</a:t>
            </a:r>
            <a:r>
              <a:rPr lang="en-AU" dirty="0">
                <a:hlinkClick r:id="rId3"/>
              </a:rPr>
              <a:t>http://aperturescience.su</a:t>
            </a:r>
            <a:r>
              <a:rPr lang="en-AU" dirty="0"/>
              <a:t> </a:t>
            </a:r>
          </a:p>
          <a:p>
            <a:r>
              <a:rPr lang="en-AU" dirty="0"/>
              <a:t>Twitter: 					@</a:t>
            </a:r>
            <a:r>
              <a:rPr lang="en-AU" dirty="0" err="1"/>
              <a:t>kjacobsen</a:t>
            </a:r>
            <a:endParaRPr lang="en-AU" dirty="0"/>
          </a:p>
          <a:p>
            <a:r>
              <a:rPr lang="en-AU" dirty="0"/>
              <a:t>Email					</a:t>
            </a:r>
            <a:r>
              <a:rPr lang="en-AU" dirty="0" smtClean="0">
                <a:hlinkClick r:id="rId4"/>
              </a:rPr>
              <a:t>Kieran@thekgb.su</a:t>
            </a:r>
            <a:r>
              <a:rPr lang="en-AU" dirty="0" smtClean="0"/>
              <a:t>  </a:t>
            </a:r>
            <a:endParaRPr lang="en-AU" dirty="0"/>
          </a:p>
          <a:p>
            <a:r>
              <a:rPr lang="en-AU" dirty="0" err="1"/>
              <a:t>GitHub</a:t>
            </a:r>
            <a:r>
              <a:rPr lang="en-AU" dirty="0"/>
              <a:t> </a:t>
            </a:r>
            <a:r>
              <a:rPr lang="en-AU" dirty="0" smtClean="0"/>
              <a:t>Projects</a:t>
            </a:r>
          </a:p>
          <a:p>
            <a:pPr lvl="1"/>
            <a:r>
              <a:rPr lang="en-AU" dirty="0" err="1" smtClean="0"/>
              <a:t>WebFunctions</a:t>
            </a:r>
            <a:r>
              <a:rPr lang="en-AU" dirty="0" smtClean="0"/>
              <a:t>: </a:t>
            </a:r>
            <a:r>
              <a:rPr lang="en-AU" dirty="0"/>
              <a:t>	</a:t>
            </a:r>
            <a:r>
              <a:rPr lang="en-AU" dirty="0" smtClean="0"/>
              <a:t>	</a:t>
            </a:r>
            <a:r>
              <a:rPr lang="en-AU" dirty="0">
                <a:hlinkClick r:id="rId5"/>
              </a:rPr>
              <a:t>http://</a:t>
            </a:r>
            <a:r>
              <a:rPr lang="en-AU" dirty="0" smtClean="0">
                <a:hlinkClick r:id="rId5"/>
              </a:rPr>
              <a:t>bit.ly/WebFunctions</a:t>
            </a:r>
            <a:r>
              <a:rPr lang="en-AU" dirty="0" smtClean="0"/>
              <a:t> </a:t>
            </a:r>
          </a:p>
          <a:p>
            <a:pPr lvl="1"/>
            <a:r>
              <a:rPr lang="en-AU" dirty="0" err="1" smtClean="0"/>
              <a:t>PushOverPS</a:t>
            </a:r>
            <a:r>
              <a:rPr lang="en-AU" dirty="0" smtClean="0"/>
              <a:t>:			</a:t>
            </a:r>
            <a:r>
              <a:rPr lang="en-AU" dirty="0">
                <a:hlinkClick r:id="rId6"/>
              </a:rPr>
              <a:t>http://</a:t>
            </a:r>
            <a:r>
              <a:rPr lang="en-AU" dirty="0" smtClean="0">
                <a:hlinkClick r:id="rId6"/>
              </a:rPr>
              <a:t>bit.ly/PSPushOver</a:t>
            </a:r>
            <a:r>
              <a:rPr lang="en-AU" dirty="0" smtClean="0"/>
              <a:t> </a:t>
            </a:r>
            <a:endParaRPr lang="en-AU" dirty="0"/>
          </a:p>
        </p:txBody>
      </p:sp>
    </p:spTree>
    <p:extLst>
      <p:ext uri="{BB962C8B-B14F-4D97-AF65-F5344CB8AC3E}">
        <p14:creationId xmlns:p14="http://schemas.microsoft.com/office/powerpoint/2010/main" val="4042635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Style Guides/conventions</a:t>
            </a:r>
            <a:endParaRPr lang="en-AU" dirty="0"/>
          </a:p>
        </p:txBody>
      </p:sp>
      <p:sp>
        <p:nvSpPr>
          <p:cNvPr id="3" name="Content Placeholder 2"/>
          <p:cNvSpPr>
            <a:spLocks noGrp="1"/>
          </p:cNvSpPr>
          <p:nvPr>
            <p:ph idx="1"/>
          </p:nvPr>
        </p:nvSpPr>
        <p:spPr/>
        <p:txBody>
          <a:bodyPr>
            <a:normAutofit fontScale="92500"/>
          </a:bodyPr>
          <a:lstStyle/>
          <a:p>
            <a:r>
              <a:rPr lang="en-AU" dirty="0" smtClean="0"/>
              <a:t>Style guide or coding/programming conventions are a set of rules used when writing the source code for a computer program [</a:t>
            </a:r>
            <a:r>
              <a:rPr lang="en-AU" dirty="0" err="1" smtClean="0"/>
              <a:t>WikiPedia</a:t>
            </a:r>
            <a:r>
              <a:rPr lang="en-AU" dirty="0" smtClean="0"/>
              <a:t>]</a:t>
            </a:r>
          </a:p>
          <a:p>
            <a:r>
              <a:rPr lang="en-AU" dirty="0"/>
              <a:t>Date back to the </a:t>
            </a:r>
            <a:r>
              <a:rPr lang="en-AU" dirty="0" smtClean="0"/>
              <a:t>1970s</a:t>
            </a:r>
          </a:p>
          <a:p>
            <a:r>
              <a:rPr lang="en-AU" dirty="0" smtClean="0"/>
              <a:t>Claims to increase readability of and understand-ability of source code, and this reduce the chances of programming errors.</a:t>
            </a:r>
          </a:p>
          <a:p>
            <a:r>
              <a:rPr lang="en-AU" dirty="0" smtClean="0"/>
              <a:t>Claims to reduce software maintenance costs</a:t>
            </a:r>
          </a:p>
          <a:p>
            <a:r>
              <a:rPr lang="en-AU" u="sng" dirty="0" smtClean="0"/>
              <a:t>Software </a:t>
            </a:r>
            <a:r>
              <a:rPr lang="en-AU" u="sng" dirty="0"/>
              <a:t>developers all work with guides/conventions</a:t>
            </a:r>
          </a:p>
          <a:p>
            <a:r>
              <a:rPr lang="en-AU" dirty="0"/>
              <a:t>We have server naming conventions, account naming conventions, why not scripting conventions</a:t>
            </a:r>
            <a:r>
              <a:rPr lang="en-AU" dirty="0" smtClean="0"/>
              <a:t>?</a:t>
            </a:r>
          </a:p>
          <a:p>
            <a:r>
              <a:rPr lang="en-AU" dirty="0" smtClean="0"/>
              <a:t>One of the hardest things for any group to develop, agree upon and to stick to</a:t>
            </a:r>
          </a:p>
        </p:txBody>
      </p:sp>
    </p:spTree>
    <p:extLst>
      <p:ext uri="{BB962C8B-B14F-4D97-AF65-F5344CB8AC3E}">
        <p14:creationId xmlns:p14="http://schemas.microsoft.com/office/powerpoint/2010/main" val="503792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Script? Function? </a:t>
            </a:r>
            <a:r>
              <a:rPr lang="en-AU" dirty="0" err="1" smtClean="0"/>
              <a:t>CMDLet</a:t>
            </a:r>
            <a:r>
              <a:rPr lang="en-AU" dirty="0" smtClean="0"/>
              <a:t>? Module?</a:t>
            </a:r>
            <a:endParaRPr lang="en-AU" dirty="0"/>
          </a:p>
        </p:txBody>
      </p:sp>
      <p:sp>
        <p:nvSpPr>
          <p:cNvPr id="3" name="Content Placeholder 2"/>
          <p:cNvSpPr>
            <a:spLocks noGrp="1"/>
          </p:cNvSpPr>
          <p:nvPr>
            <p:ph idx="1"/>
          </p:nvPr>
        </p:nvSpPr>
        <p:spPr/>
        <p:txBody>
          <a:bodyPr/>
          <a:lstStyle/>
          <a:p>
            <a:r>
              <a:rPr lang="en-AU" dirty="0" smtClean="0"/>
              <a:t>Function:	Named sections of code</a:t>
            </a:r>
          </a:p>
          <a:p>
            <a:r>
              <a:rPr lang="en-AU" dirty="0" err="1" smtClean="0"/>
              <a:t>CMDLet</a:t>
            </a:r>
            <a:r>
              <a:rPr lang="en-AU" dirty="0" smtClean="0"/>
              <a:t>:	Advanced reusable functions</a:t>
            </a:r>
          </a:p>
          <a:p>
            <a:r>
              <a:rPr lang="en-AU" dirty="0" smtClean="0"/>
              <a:t>Script: 		Complex problems solved with functions and CMDLets</a:t>
            </a:r>
          </a:p>
          <a:p>
            <a:r>
              <a:rPr lang="en-AU" dirty="0" smtClean="0"/>
              <a:t>Module:		Collections of functions and CMDLets</a:t>
            </a:r>
          </a:p>
          <a:p>
            <a:pPr lvl="1"/>
            <a:r>
              <a:rPr lang="en-AU" dirty="0" smtClean="0"/>
              <a:t>Libraries</a:t>
            </a:r>
          </a:p>
          <a:p>
            <a:pPr lvl="1"/>
            <a:r>
              <a:rPr lang="en-AU" dirty="0" smtClean="0"/>
              <a:t>Configuration</a:t>
            </a:r>
          </a:p>
          <a:p>
            <a:pPr lvl="1"/>
            <a:r>
              <a:rPr lang="en-AU" dirty="0" smtClean="0"/>
              <a:t>Application</a:t>
            </a:r>
          </a:p>
          <a:p>
            <a:pPr lvl="1"/>
            <a:r>
              <a:rPr lang="en-AU" dirty="0" smtClean="0"/>
              <a:t>Compiled Code Development and Distribution</a:t>
            </a:r>
            <a:endParaRPr lang="en-AU" dirty="0"/>
          </a:p>
        </p:txBody>
      </p:sp>
    </p:spTree>
    <p:extLst>
      <p:ext uri="{BB962C8B-B14F-4D97-AF65-F5344CB8AC3E}">
        <p14:creationId xmlns:p14="http://schemas.microsoft.com/office/powerpoint/2010/main" val="52307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Functions and CMDLets First</a:t>
            </a:r>
            <a:endParaRPr lang="en-AU" dirty="0"/>
          </a:p>
        </p:txBody>
      </p:sp>
      <p:sp>
        <p:nvSpPr>
          <p:cNvPr id="3" name="Content Placeholder 2"/>
          <p:cNvSpPr>
            <a:spLocks noGrp="1"/>
          </p:cNvSpPr>
          <p:nvPr>
            <p:ph idx="1"/>
          </p:nvPr>
        </p:nvSpPr>
        <p:spPr/>
        <p:txBody>
          <a:bodyPr/>
          <a:lstStyle/>
          <a:p>
            <a:r>
              <a:rPr lang="en-AU" dirty="0" smtClean="0"/>
              <a:t>“Think functions not scripts”</a:t>
            </a:r>
          </a:p>
          <a:p>
            <a:r>
              <a:rPr lang="en-AU" dirty="0" smtClean="0"/>
              <a:t>“Make CMDLets not scripts”</a:t>
            </a:r>
          </a:p>
          <a:p>
            <a:r>
              <a:rPr lang="en-AU" dirty="0" smtClean="0"/>
              <a:t>Design functions and CMDLets first, then build very simple scripts</a:t>
            </a:r>
          </a:p>
          <a:p>
            <a:r>
              <a:rPr lang="en-AU" dirty="0"/>
              <a:t>Functions should do just ONE </a:t>
            </a:r>
            <a:r>
              <a:rPr lang="en-AU" dirty="0" smtClean="0"/>
              <a:t>thing</a:t>
            </a:r>
          </a:p>
          <a:p>
            <a:endParaRPr lang="en-AU" dirty="0" smtClean="0"/>
          </a:p>
        </p:txBody>
      </p:sp>
    </p:spTree>
    <p:extLst>
      <p:ext uri="{BB962C8B-B14F-4D97-AF65-F5344CB8AC3E}">
        <p14:creationId xmlns:p14="http://schemas.microsoft.com/office/powerpoint/2010/main" val="1607266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Naming Conventions</a:t>
            </a:r>
            <a:endParaRPr lang="en-AU" dirty="0"/>
          </a:p>
        </p:txBody>
      </p:sp>
      <p:sp>
        <p:nvSpPr>
          <p:cNvPr id="3" name="Content Placeholder 2"/>
          <p:cNvSpPr>
            <a:spLocks noGrp="1"/>
          </p:cNvSpPr>
          <p:nvPr>
            <p:ph idx="1"/>
          </p:nvPr>
        </p:nvSpPr>
        <p:spPr/>
        <p:txBody>
          <a:bodyPr/>
          <a:lstStyle/>
          <a:p>
            <a:r>
              <a:rPr lang="en-AU" dirty="0" smtClean="0"/>
              <a:t>Functions and </a:t>
            </a:r>
            <a:r>
              <a:rPr lang="en-AU" dirty="0" err="1" smtClean="0"/>
              <a:t>Cmdlets</a:t>
            </a:r>
            <a:r>
              <a:rPr lang="en-AU" dirty="0" smtClean="0"/>
              <a:t> - Microsoft verbs </a:t>
            </a:r>
            <a:r>
              <a:rPr lang="en-AU" dirty="0" err="1" smtClean="0"/>
              <a:t>Vs</a:t>
            </a:r>
            <a:r>
              <a:rPr lang="en-AU" dirty="0" smtClean="0"/>
              <a:t> Defining your down</a:t>
            </a:r>
          </a:p>
          <a:p>
            <a:r>
              <a:rPr lang="en-AU" dirty="0" smtClean="0"/>
              <a:t>Singular Nouns</a:t>
            </a:r>
          </a:p>
          <a:p>
            <a:r>
              <a:rPr lang="en-AU" dirty="0" smtClean="0"/>
              <a:t>Modules</a:t>
            </a:r>
          </a:p>
          <a:p>
            <a:r>
              <a:rPr lang="en-AU" dirty="0" smtClean="0"/>
              <a:t>Scripts</a:t>
            </a:r>
          </a:p>
          <a:p>
            <a:r>
              <a:rPr lang="en-AU" dirty="0" smtClean="0"/>
              <a:t>Variables</a:t>
            </a:r>
          </a:p>
          <a:p>
            <a:r>
              <a:rPr lang="en-AU" dirty="0" smtClean="0"/>
              <a:t>Parameters</a:t>
            </a:r>
          </a:p>
          <a:p>
            <a:r>
              <a:rPr lang="en-AU" dirty="0"/>
              <a:t>Case</a:t>
            </a:r>
            <a:endParaRPr lang="en-AU" dirty="0" smtClean="0"/>
          </a:p>
        </p:txBody>
      </p:sp>
    </p:spTree>
    <p:extLst>
      <p:ext uri="{BB962C8B-B14F-4D97-AF65-F5344CB8AC3E}">
        <p14:creationId xmlns:p14="http://schemas.microsoft.com/office/powerpoint/2010/main" val="177776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Comment Based Help</a:t>
            </a:r>
            <a:endParaRPr lang="en-AU" dirty="0"/>
          </a:p>
        </p:txBody>
      </p:sp>
      <p:sp>
        <p:nvSpPr>
          <p:cNvPr id="3" name="Content Placeholder 2"/>
          <p:cNvSpPr>
            <a:spLocks noGrp="1"/>
          </p:cNvSpPr>
          <p:nvPr>
            <p:ph idx="1"/>
          </p:nvPr>
        </p:nvSpPr>
        <p:spPr/>
        <p:txBody>
          <a:bodyPr/>
          <a:lstStyle/>
          <a:p>
            <a:r>
              <a:rPr lang="en-AU" dirty="0" smtClean="0"/>
              <a:t>Provides detailed help information on our own CMDLets</a:t>
            </a:r>
          </a:p>
          <a:p>
            <a:pPr lvl="1"/>
            <a:r>
              <a:rPr lang="en-AU" dirty="0" smtClean="0"/>
              <a:t>Descriptions</a:t>
            </a:r>
          </a:p>
          <a:p>
            <a:pPr lvl="1"/>
            <a:r>
              <a:rPr lang="en-AU" dirty="0" smtClean="0"/>
              <a:t>Examples</a:t>
            </a:r>
          </a:p>
          <a:p>
            <a:pPr lvl="1"/>
            <a:r>
              <a:rPr lang="en-AU" dirty="0" smtClean="0"/>
              <a:t>Additional Information Links/References</a:t>
            </a:r>
          </a:p>
          <a:p>
            <a:r>
              <a:rPr lang="en-AU" dirty="0" smtClean="0"/>
              <a:t>get-help </a:t>
            </a:r>
            <a:r>
              <a:rPr lang="en-AU" dirty="0" err="1"/>
              <a:t>about_comment_based_help</a:t>
            </a:r>
            <a:endParaRPr lang="en-AU" dirty="0"/>
          </a:p>
          <a:p>
            <a:endParaRPr lang="en-AU" dirty="0"/>
          </a:p>
        </p:txBody>
      </p:sp>
    </p:spTree>
    <p:extLst>
      <p:ext uri="{BB962C8B-B14F-4D97-AF65-F5344CB8AC3E}">
        <p14:creationId xmlns:p14="http://schemas.microsoft.com/office/powerpoint/2010/main" val="971787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Comments</a:t>
            </a:r>
            <a:endParaRPr lang="en-AU" dirty="0"/>
          </a:p>
        </p:txBody>
      </p:sp>
      <p:sp>
        <p:nvSpPr>
          <p:cNvPr id="3" name="Content Placeholder 2"/>
          <p:cNvSpPr>
            <a:spLocks noGrp="1"/>
          </p:cNvSpPr>
          <p:nvPr>
            <p:ph idx="1"/>
          </p:nvPr>
        </p:nvSpPr>
        <p:spPr/>
        <p:txBody>
          <a:bodyPr/>
          <a:lstStyle/>
          <a:p>
            <a:r>
              <a:rPr lang="en-AU" dirty="0" smtClean="0"/>
              <a:t>When and where is appropriate</a:t>
            </a:r>
          </a:p>
          <a:p>
            <a:pPr lvl="1"/>
            <a:r>
              <a:rPr lang="en-AU" dirty="0" smtClean="0"/>
              <a:t>Variable declarations</a:t>
            </a:r>
          </a:p>
          <a:p>
            <a:pPr lvl="1"/>
            <a:r>
              <a:rPr lang="en-AU" dirty="0" smtClean="0"/>
              <a:t> Complex IF/For/While/Until conditions</a:t>
            </a:r>
          </a:p>
          <a:p>
            <a:pPr lvl="1"/>
            <a:r>
              <a:rPr lang="en-AU" dirty="0" smtClean="0"/>
              <a:t>Pipelining</a:t>
            </a:r>
          </a:p>
          <a:p>
            <a:pPr lvl="1"/>
            <a:r>
              <a:rPr lang="en-AU" dirty="0" smtClean="0"/>
              <a:t>Input validation</a:t>
            </a:r>
          </a:p>
          <a:p>
            <a:pPr lvl="1"/>
            <a:r>
              <a:rPr lang="en-AU" dirty="0" smtClean="0"/>
              <a:t>Error handling</a:t>
            </a:r>
          </a:p>
          <a:p>
            <a:pPr lvl="1"/>
            <a:r>
              <a:rPr lang="en-AU" dirty="0" smtClean="0"/>
              <a:t>Anything complex</a:t>
            </a:r>
          </a:p>
          <a:p>
            <a:pPr lvl="1"/>
            <a:r>
              <a:rPr lang="en-AU" dirty="0" smtClean="0"/>
              <a:t>Don’t over do comments for simple/obvious lines of code.</a:t>
            </a:r>
          </a:p>
        </p:txBody>
      </p:sp>
    </p:spTree>
    <p:extLst>
      <p:ext uri="{BB962C8B-B14F-4D97-AF65-F5344CB8AC3E}">
        <p14:creationId xmlns:p14="http://schemas.microsoft.com/office/powerpoint/2010/main" val="1776494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Handling Errors</a:t>
            </a:r>
            <a:endParaRPr lang="en-AU" dirty="0"/>
          </a:p>
        </p:txBody>
      </p:sp>
      <p:sp>
        <p:nvSpPr>
          <p:cNvPr id="3" name="Content Placeholder 2"/>
          <p:cNvSpPr>
            <a:spLocks noGrp="1"/>
          </p:cNvSpPr>
          <p:nvPr>
            <p:ph idx="1"/>
          </p:nvPr>
        </p:nvSpPr>
        <p:spPr/>
        <p:txBody>
          <a:bodyPr/>
          <a:lstStyle/>
          <a:p>
            <a:r>
              <a:rPr lang="en-AU" dirty="0" smtClean="0"/>
              <a:t>When to catch errors</a:t>
            </a:r>
          </a:p>
          <a:p>
            <a:r>
              <a:rPr lang="en-AU" dirty="0" smtClean="0"/>
              <a:t>When to throw errors</a:t>
            </a:r>
          </a:p>
          <a:p>
            <a:r>
              <a:rPr lang="en-AU" dirty="0" smtClean="0"/>
              <a:t>When to write-error</a:t>
            </a:r>
          </a:p>
          <a:p>
            <a:r>
              <a:rPr lang="en-AU" dirty="0" smtClean="0"/>
              <a:t>Error Messages</a:t>
            </a:r>
          </a:p>
          <a:p>
            <a:r>
              <a:rPr lang="en-AU" dirty="0" smtClean="0"/>
              <a:t>Exit codes</a:t>
            </a:r>
          </a:p>
        </p:txBody>
      </p:sp>
    </p:spTree>
    <p:extLst>
      <p:ext uri="{BB962C8B-B14F-4D97-AF65-F5344CB8AC3E}">
        <p14:creationId xmlns:p14="http://schemas.microsoft.com/office/powerpoint/2010/main" val="2987677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Blu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25AF2EF84F1849AC79768B27E72E57" ma:contentTypeVersion="0" ma:contentTypeDescription="Create a new document." ma:contentTypeScope="" ma:versionID="d314c0d84deca1efd72ed1fa3a460150">
  <xsd:schema xmlns:xsd="http://www.w3.org/2001/XMLSchema" xmlns:xs="http://www.w3.org/2001/XMLSchema" xmlns:p="http://schemas.microsoft.com/office/2006/metadata/properties" targetNamespace="http://schemas.microsoft.com/office/2006/metadata/properties" ma:root="true" ma:fieldsID="cf5612b5791b737824f2caeedb4b6bd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87FEF7-F377-4C5D-A5EA-5A5045F2D2DB}"/>
</file>

<file path=customXml/itemProps2.xml><?xml version="1.0" encoding="utf-8"?>
<ds:datastoreItem xmlns:ds="http://schemas.openxmlformats.org/officeDocument/2006/customXml" ds:itemID="{3AC234B7-D9F9-427C-AA99-628B7AA3026A}"/>
</file>

<file path=customXml/itemProps3.xml><?xml version="1.0" encoding="utf-8"?>
<ds:datastoreItem xmlns:ds="http://schemas.openxmlformats.org/officeDocument/2006/customXml" ds:itemID="{4ABE1F8C-B441-4DEB-8C15-083B1AEDB806}"/>
</file>

<file path=docProps/app.xml><?xml version="1.0" encoding="utf-8"?>
<Properties xmlns="http://schemas.openxmlformats.org/officeDocument/2006/extended-properties" xmlns:vt="http://schemas.openxmlformats.org/officeDocument/2006/docPropsVTypes">
  <Template>Ion</Template>
  <TotalTime>15912</TotalTime>
  <Words>5447</Words>
  <Application>Microsoft Office PowerPoint</Application>
  <PresentationFormat>Custom</PresentationFormat>
  <Paragraphs>320</Paragraphs>
  <Slides>21</Slides>
  <Notes>21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Good PowerShell </vt:lpstr>
      <vt:lpstr>Q. What makes a good piece of PowerShell code? </vt:lpstr>
      <vt:lpstr>Style Guides/conventions</vt:lpstr>
      <vt:lpstr>Script? Function? CMDLet? Module?</vt:lpstr>
      <vt:lpstr>Functions and CMDLets First</vt:lpstr>
      <vt:lpstr>Naming Conventions</vt:lpstr>
      <vt:lpstr>Comment Based Help</vt:lpstr>
      <vt:lpstr>Comments</vt:lpstr>
      <vt:lpstr>Handling Errors</vt:lpstr>
      <vt:lpstr>Bring on the demos!</vt:lpstr>
      <vt:lpstr>Demo: Get a web page</vt:lpstr>
      <vt:lpstr>Demo: Reusable Get-WebPage</vt:lpstr>
      <vt:lpstr>Demo: Getting a file</vt:lpstr>
      <vt:lpstr>Demo: Reusable get-webfile</vt:lpstr>
      <vt:lpstr>Demo: Posting Data to a page in a reusable way </vt:lpstr>
      <vt:lpstr>Demo: A tour of a “Web Functions” module</vt:lpstr>
      <vt:lpstr>PushOver.net </vt:lpstr>
      <vt:lpstr>Demo: PushOver Notifications</vt:lpstr>
      <vt:lpstr>Demo: SysInternals Script</vt:lpstr>
      <vt:lpstr>Demo: Chocolatey</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PowerShell Automation </dc:title>
  <dc:creator>Kieran Jacobsen</dc:creator>
  <cp:lastModifiedBy>Kieran Jacobsen</cp:lastModifiedBy>
  <cp:revision>213</cp:revision>
  <dcterms:created xsi:type="dcterms:W3CDTF">2012-09-29T04:43:34Z</dcterms:created>
  <dcterms:modified xsi:type="dcterms:W3CDTF">2012-11-02T23:06:39Z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0x0101003D25AF2EF84F1849AC79768B27E72E57</vt:lpwstr>
  </property>
  <property fmtid="{D5CDD505-2E9C-101B-9397-08002B2CF9AE}" pid="3" name="IsMyDocuments">
    <vt:bool>true</vt:bool>
  </property>
</Properties>
</file>